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4" r:id="rId3"/>
    <p:sldId id="285" r:id="rId4"/>
    <p:sldId id="286" r:id="rId5"/>
    <p:sldId id="288" r:id="rId6"/>
    <p:sldId id="289" r:id="rId7"/>
    <p:sldId id="294" r:id="rId8"/>
    <p:sldId id="277" r:id="rId9"/>
    <p:sldId id="296" r:id="rId10"/>
    <p:sldId id="297" r:id="rId11"/>
    <p:sldId id="299" r:id="rId12"/>
    <p:sldId id="295" r:id="rId13"/>
    <p:sldId id="298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4" r:id="rId26"/>
    <p:sldId id="315" r:id="rId27"/>
    <p:sldId id="316" r:id="rId28"/>
    <p:sldId id="312" r:id="rId29"/>
    <p:sldId id="313" r:id="rId30"/>
    <p:sldId id="311" r:id="rId31"/>
    <p:sldId id="273" r:id="rId3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Marzattinocci" initials="SM" lastIdx="0" clrIdx="0">
    <p:extLst>
      <p:ext uri="{19B8F6BF-5375-455C-9EA6-DF929625EA0E}">
        <p15:presenceInfo xmlns:p15="http://schemas.microsoft.com/office/powerpoint/2012/main" userId="43da240b2d1d87f8" providerId="Windows Live"/>
      </p:ext>
    </p:extLst>
  </p:cmAuthor>
  <p:cmAuthor id="2" name="stefano ciurli" initials="sc" lastIdx="1" clrIdx="1">
    <p:extLst>
      <p:ext uri="{19B8F6BF-5375-455C-9EA6-DF929625EA0E}">
        <p15:presenceInfo xmlns:p15="http://schemas.microsoft.com/office/powerpoint/2012/main" userId="e5aa44d115b28e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647342995169E-3"/>
          <c:y val="1.2496093740775521E-2"/>
          <c:w val="0.97342995169082125"/>
          <c:h val="0.90076428864362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Foglio1!$B$2:$B$6</c:f>
              <c:numCache>
                <c:formatCode>General</c:formatCode>
                <c:ptCount val="5"/>
                <c:pt idx="0">
                  <c:v>523</c:v>
                </c:pt>
                <c:pt idx="1">
                  <c:v>568</c:v>
                </c:pt>
                <c:pt idx="2">
                  <c:v>562</c:v>
                </c:pt>
                <c:pt idx="3">
                  <c:v>644</c:v>
                </c:pt>
                <c:pt idx="4">
                  <c:v>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3-4F2E-9718-8B7A0667465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190319"/>
        <c:axId val="18206639"/>
      </c:barChart>
      <c:catAx>
        <c:axId val="18190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06639"/>
        <c:crosses val="autoZero"/>
        <c:auto val="1"/>
        <c:lblAlgn val="ctr"/>
        <c:lblOffset val="100"/>
        <c:noMultiLvlLbl val="0"/>
      </c:catAx>
      <c:valAx>
        <c:axId val="1820663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190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260744949254224E-2"/>
          <c:y val="1.8987490490558423E-2"/>
          <c:w val="0.97273923735127599"/>
          <c:h val="0.86473255230122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Foglio1!$A$2:$A$7</c:f>
              <c:strCache>
                <c:ptCount val="6"/>
                <c:pt idx="0">
                  <c:v>AAPP</c:v>
                </c:pt>
                <c:pt idx="1">
                  <c:v>Assimil AAPP</c:v>
                </c:pt>
                <c:pt idx="2">
                  <c:v>Doganali</c:v>
                </c:pt>
                <c:pt idx="3">
                  <c:v>Rimborsi IVA</c:v>
                </c:pt>
                <c:pt idx="4">
                  <c:v>Rifiuti</c:v>
                </c:pt>
                <c:pt idx="5">
                  <c:v>Altre gar.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48.5</c:v>
                </c:pt>
                <c:pt idx="1">
                  <c:v>17</c:v>
                </c:pt>
                <c:pt idx="2">
                  <c:v>5.0999999999999996</c:v>
                </c:pt>
                <c:pt idx="3">
                  <c:v>4</c:v>
                </c:pt>
                <c:pt idx="4">
                  <c:v>7</c:v>
                </c:pt>
                <c:pt idx="5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6-4BA4-B7F9-6AF10F67DDC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Foglio1!$A$2:$A$7</c:f>
              <c:strCache>
                <c:ptCount val="6"/>
                <c:pt idx="0">
                  <c:v>AAPP</c:v>
                </c:pt>
                <c:pt idx="1">
                  <c:v>Assimil AAPP</c:v>
                </c:pt>
                <c:pt idx="2">
                  <c:v>Doganali</c:v>
                </c:pt>
                <c:pt idx="3">
                  <c:v>Rimborsi IVA</c:v>
                </c:pt>
                <c:pt idx="4">
                  <c:v>Rifiuti</c:v>
                </c:pt>
                <c:pt idx="5">
                  <c:v>Altre gar.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  <c:pt idx="0">
                  <c:v>49.5</c:v>
                </c:pt>
                <c:pt idx="1">
                  <c:v>17.7</c:v>
                </c:pt>
                <c:pt idx="2">
                  <c:v>4.7</c:v>
                </c:pt>
                <c:pt idx="3">
                  <c:v>4.4000000000000004</c:v>
                </c:pt>
                <c:pt idx="4">
                  <c:v>6.3</c:v>
                </c:pt>
                <c:pt idx="5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06-4BA4-B7F9-6AF10F67DDC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Foglio1!$A$2:$A$7</c:f>
              <c:strCache>
                <c:ptCount val="6"/>
                <c:pt idx="0">
                  <c:v>AAPP</c:v>
                </c:pt>
                <c:pt idx="1">
                  <c:v>Assimil AAPP</c:v>
                </c:pt>
                <c:pt idx="2">
                  <c:v>Doganali</c:v>
                </c:pt>
                <c:pt idx="3">
                  <c:v>Rimborsi IVA</c:v>
                </c:pt>
                <c:pt idx="4">
                  <c:v>Rifiuti</c:v>
                </c:pt>
                <c:pt idx="5">
                  <c:v>Altre gar.</c:v>
                </c:pt>
              </c:strCache>
            </c:strRef>
          </c:cat>
          <c:val>
            <c:numRef>
              <c:f>Foglio1!$D$2:$D$7</c:f>
              <c:numCache>
                <c:formatCode>General</c:formatCode>
                <c:ptCount val="6"/>
                <c:pt idx="0">
                  <c:v>49</c:v>
                </c:pt>
                <c:pt idx="1">
                  <c:v>17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06-4BA4-B7F9-6AF10F67DDCC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Foglio1!$A$2:$A$7</c:f>
              <c:strCache>
                <c:ptCount val="6"/>
                <c:pt idx="0">
                  <c:v>AAPP</c:v>
                </c:pt>
                <c:pt idx="1">
                  <c:v>Assimil AAPP</c:v>
                </c:pt>
                <c:pt idx="2">
                  <c:v>Doganali</c:v>
                </c:pt>
                <c:pt idx="3">
                  <c:v>Rimborsi IVA</c:v>
                </c:pt>
                <c:pt idx="4">
                  <c:v>Rifiuti</c:v>
                </c:pt>
                <c:pt idx="5">
                  <c:v>Altre gar.</c:v>
                </c:pt>
              </c:strCache>
            </c:strRef>
          </c:cat>
          <c:val>
            <c:numRef>
              <c:f>Foglio1!$E$2:$E$7</c:f>
              <c:numCache>
                <c:formatCode>General</c:formatCode>
                <c:ptCount val="6"/>
                <c:pt idx="0">
                  <c:v>51</c:v>
                </c:pt>
                <c:pt idx="1">
                  <c:v>17</c:v>
                </c:pt>
                <c:pt idx="2">
                  <c:v>4</c:v>
                </c:pt>
                <c:pt idx="3">
                  <c:v>4</c:v>
                </c:pt>
                <c:pt idx="4">
                  <c:v>7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06-4BA4-B7F9-6AF10F67DDCC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Foglio1!$A$2:$A$7</c:f>
              <c:strCache>
                <c:ptCount val="6"/>
                <c:pt idx="0">
                  <c:v>AAPP</c:v>
                </c:pt>
                <c:pt idx="1">
                  <c:v>Assimil AAPP</c:v>
                </c:pt>
                <c:pt idx="2">
                  <c:v>Doganali</c:v>
                </c:pt>
                <c:pt idx="3">
                  <c:v>Rimborsi IVA</c:v>
                </c:pt>
                <c:pt idx="4">
                  <c:v>Rifiuti</c:v>
                </c:pt>
                <c:pt idx="5">
                  <c:v>Altre gar.</c:v>
                </c:pt>
              </c:strCache>
            </c:strRef>
          </c:cat>
          <c:val>
            <c:numRef>
              <c:f>Foglio1!$F$2:$F$7</c:f>
              <c:numCache>
                <c:formatCode>General</c:formatCode>
                <c:ptCount val="6"/>
                <c:pt idx="0">
                  <c:v>53</c:v>
                </c:pt>
                <c:pt idx="1">
                  <c:v>16</c:v>
                </c:pt>
                <c:pt idx="2">
                  <c:v>4</c:v>
                </c:pt>
                <c:pt idx="3">
                  <c:v>3</c:v>
                </c:pt>
                <c:pt idx="4">
                  <c:v>7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06-4BA4-B7F9-6AF10F67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4216768"/>
        <c:axId val="724971520"/>
      </c:barChart>
      <c:catAx>
        <c:axId val="91421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4971520"/>
        <c:crosses val="autoZero"/>
        <c:auto val="1"/>
        <c:lblAlgn val="ctr"/>
        <c:lblOffset val="100"/>
        <c:noMultiLvlLbl val="0"/>
      </c:catAx>
      <c:valAx>
        <c:axId val="72497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14216768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94527-67D8-42B4-904F-66E14F74C0D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D357D27-0AAD-46E7-861D-5CE1D1C42718}">
      <dgm:prSet phldrT="[Testo]" custT="1"/>
      <dgm:spPr/>
      <dgm:t>
        <a:bodyPr/>
        <a:lstStyle/>
        <a:p>
          <a:pPr algn="l"/>
          <a:r>
            <a:rPr lang="it-IT" sz="2400" u="sng" dirty="0"/>
            <a:t>Comportamento da adottare</a:t>
          </a:r>
        </a:p>
        <a:p>
          <a:pPr algn="l"/>
          <a:endParaRPr lang="it-IT" sz="2400" u="sng" dirty="0"/>
        </a:p>
        <a:p>
          <a:pPr algn="l"/>
          <a:r>
            <a:rPr lang="it-IT" sz="2400" u="none" dirty="0"/>
            <a:t>- </a:t>
          </a:r>
          <a:r>
            <a:rPr lang="it-IT" sz="2400" u="sng" dirty="0"/>
            <a:t>Obblighi informativi</a:t>
          </a:r>
          <a:endParaRPr lang="it-IT" sz="2400" u="none" dirty="0"/>
        </a:p>
        <a:p>
          <a:pPr algn="l"/>
          <a:r>
            <a:rPr lang="it-IT" sz="2400" u="none" dirty="0"/>
            <a:t>pena la costituzione del deposito cautelativo</a:t>
          </a:r>
        </a:p>
        <a:p>
          <a:pPr algn="l"/>
          <a:r>
            <a:rPr lang="it-IT" sz="2400" u="none" dirty="0"/>
            <a:t>-  </a:t>
          </a:r>
          <a:r>
            <a:rPr lang="it-IT" sz="2400" u="sng" dirty="0"/>
            <a:t>Eventi critici</a:t>
          </a:r>
          <a:endParaRPr lang="it-IT" sz="2400" u="none" dirty="0"/>
        </a:p>
        <a:p>
          <a:pPr algn="l"/>
          <a:r>
            <a:rPr lang="it-IT" sz="2400" u="none" dirty="0"/>
            <a:t> se non sanati, pena la costituzione del deposito cautelativo</a:t>
          </a:r>
        </a:p>
      </dgm:t>
    </dgm:pt>
    <dgm:pt modelId="{BE7A1B3F-B357-41A4-9F6B-63014A55866F}" type="parTrans" cxnId="{F7B5AB82-BC5F-49D4-A08B-8D2C4D6861C7}">
      <dgm:prSet/>
      <dgm:spPr/>
      <dgm:t>
        <a:bodyPr/>
        <a:lstStyle/>
        <a:p>
          <a:endParaRPr lang="it-IT"/>
        </a:p>
      </dgm:t>
    </dgm:pt>
    <dgm:pt modelId="{142958C7-4ED5-4546-A6D7-C2E580954499}" type="sibTrans" cxnId="{F7B5AB82-BC5F-49D4-A08B-8D2C4D6861C7}">
      <dgm:prSet/>
      <dgm:spPr/>
      <dgm:t>
        <a:bodyPr/>
        <a:lstStyle/>
        <a:p>
          <a:endParaRPr lang="it-IT"/>
        </a:p>
      </dgm:t>
    </dgm:pt>
    <dgm:pt modelId="{FC8E1B2F-88A8-471A-816F-FED310C309B1}">
      <dgm:prSet custT="1"/>
      <dgm:spPr/>
      <dgm:t>
        <a:bodyPr/>
        <a:lstStyle/>
        <a:p>
          <a:pPr algn="l"/>
          <a:r>
            <a:rPr lang="it-IT" sz="2400" u="sng" dirty="0"/>
            <a:t>Origine dell’esigenza</a:t>
          </a:r>
          <a:r>
            <a:rPr lang="it-IT" sz="2400" dirty="0"/>
            <a:t>:</a:t>
          </a:r>
        </a:p>
        <a:p>
          <a:pPr algn="l"/>
          <a:r>
            <a:rPr lang="it-IT" sz="2400" dirty="0"/>
            <a:t>- Monitorare per tutta la durata del rischio il mantenimento del profilo di affidabilità del contraente</a:t>
          </a:r>
        </a:p>
        <a:p>
          <a:pPr algn="l"/>
          <a:r>
            <a:rPr lang="it-IT" sz="2400" dirty="0"/>
            <a:t>- Individuare segnali di crisi</a:t>
          </a:r>
        </a:p>
        <a:p>
          <a:pPr algn="l"/>
          <a:r>
            <a:rPr lang="it-IT" sz="2400" dirty="0"/>
            <a:t>- Prevenire interventi di anticipazione del sinistro</a:t>
          </a:r>
        </a:p>
        <a:p>
          <a:pPr algn="l"/>
          <a:endParaRPr lang="it-IT" sz="2400" dirty="0"/>
        </a:p>
      </dgm:t>
    </dgm:pt>
    <dgm:pt modelId="{E7C2793B-926C-4EA8-BFAD-330042BB79D6}" type="parTrans" cxnId="{B3DD37BC-8D35-4903-AC3A-EA0BF5F643D3}">
      <dgm:prSet/>
      <dgm:spPr/>
      <dgm:t>
        <a:bodyPr/>
        <a:lstStyle/>
        <a:p>
          <a:endParaRPr lang="it-IT"/>
        </a:p>
      </dgm:t>
    </dgm:pt>
    <dgm:pt modelId="{A32B81D2-BC03-4C69-8B9D-232F722111ED}" type="sibTrans" cxnId="{B3DD37BC-8D35-4903-AC3A-EA0BF5F643D3}">
      <dgm:prSet/>
      <dgm:spPr/>
      <dgm:t>
        <a:bodyPr/>
        <a:lstStyle/>
        <a:p>
          <a:endParaRPr lang="it-IT"/>
        </a:p>
      </dgm:t>
    </dgm:pt>
    <dgm:pt modelId="{2735ECAD-A8A9-4D1C-B54B-1CD349E130E5}" type="pres">
      <dgm:prSet presAssocID="{DBE94527-67D8-42B4-904F-66E14F74C0D9}" presName="Name0" presStyleCnt="0">
        <dgm:presLayoutVars>
          <dgm:dir/>
          <dgm:resizeHandles val="exact"/>
        </dgm:presLayoutVars>
      </dgm:prSet>
      <dgm:spPr/>
    </dgm:pt>
    <dgm:pt modelId="{766CDAEB-6C25-4D39-B5D4-DD63EE407321}" type="pres">
      <dgm:prSet presAssocID="{FC8E1B2F-88A8-471A-816F-FED310C309B1}" presName="node" presStyleLbl="node1" presStyleIdx="0" presStyleCnt="2">
        <dgm:presLayoutVars>
          <dgm:bulletEnabled val="1"/>
        </dgm:presLayoutVars>
      </dgm:prSet>
      <dgm:spPr/>
    </dgm:pt>
    <dgm:pt modelId="{55CD2752-4DC5-4901-B1C1-DCD8BB30B4BB}" type="pres">
      <dgm:prSet presAssocID="{A32B81D2-BC03-4C69-8B9D-232F722111ED}" presName="sibTrans" presStyleLbl="sibTrans2D1" presStyleIdx="0" presStyleCnt="1"/>
      <dgm:spPr/>
    </dgm:pt>
    <dgm:pt modelId="{0503F89B-0290-42E5-9C7B-42540C26CE96}" type="pres">
      <dgm:prSet presAssocID="{A32B81D2-BC03-4C69-8B9D-232F722111ED}" presName="connectorText" presStyleLbl="sibTrans2D1" presStyleIdx="0" presStyleCnt="1"/>
      <dgm:spPr/>
    </dgm:pt>
    <dgm:pt modelId="{3312A71C-180C-4F04-A220-A55640B171F2}" type="pres">
      <dgm:prSet presAssocID="{ED357D27-0AAD-46E7-861D-5CE1D1C42718}" presName="node" presStyleLbl="node1" presStyleIdx="1" presStyleCnt="2" custLinFactNeighborX="117" custLinFactNeighborY="234">
        <dgm:presLayoutVars>
          <dgm:bulletEnabled val="1"/>
        </dgm:presLayoutVars>
      </dgm:prSet>
      <dgm:spPr/>
    </dgm:pt>
  </dgm:ptLst>
  <dgm:cxnLst>
    <dgm:cxn modelId="{4E105715-E6BE-4DF5-9639-90953D41A8B4}" type="presOf" srcId="{ED357D27-0AAD-46E7-861D-5CE1D1C42718}" destId="{3312A71C-180C-4F04-A220-A55640B171F2}" srcOrd="0" destOrd="0" presId="urn:microsoft.com/office/officeart/2005/8/layout/process1"/>
    <dgm:cxn modelId="{F2A9336D-C876-4A6D-8E9B-EF2407F0FC44}" type="presOf" srcId="{A32B81D2-BC03-4C69-8B9D-232F722111ED}" destId="{0503F89B-0290-42E5-9C7B-42540C26CE96}" srcOrd="1" destOrd="0" presId="urn:microsoft.com/office/officeart/2005/8/layout/process1"/>
    <dgm:cxn modelId="{F7B5AB82-BC5F-49D4-A08B-8D2C4D6861C7}" srcId="{DBE94527-67D8-42B4-904F-66E14F74C0D9}" destId="{ED357D27-0AAD-46E7-861D-5CE1D1C42718}" srcOrd="1" destOrd="0" parTransId="{BE7A1B3F-B357-41A4-9F6B-63014A55866F}" sibTransId="{142958C7-4ED5-4546-A6D7-C2E580954499}"/>
    <dgm:cxn modelId="{1AD45296-000B-4AAE-95A5-2DF3F0666964}" type="presOf" srcId="{DBE94527-67D8-42B4-904F-66E14F74C0D9}" destId="{2735ECAD-A8A9-4D1C-B54B-1CD349E130E5}" srcOrd="0" destOrd="0" presId="urn:microsoft.com/office/officeart/2005/8/layout/process1"/>
    <dgm:cxn modelId="{B3DD37BC-8D35-4903-AC3A-EA0BF5F643D3}" srcId="{DBE94527-67D8-42B4-904F-66E14F74C0D9}" destId="{FC8E1B2F-88A8-471A-816F-FED310C309B1}" srcOrd="0" destOrd="0" parTransId="{E7C2793B-926C-4EA8-BFAD-330042BB79D6}" sibTransId="{A32B81D2-BC03-4C69-8B9D-232F722111ED}"/>
    <dgm:cxn modelId="{0082B9D4-F07F-45D7-88DB-78A127A4E44D}" type="presOf" srcId="{A32B81D2-BC03-4C69-8B9D-232F722111ED}" destId="{55CD2752-4DC5-4901-B1C1-DCD8BB30B4BB}" srcOrd="0" destOrd="0" presId="urn:microsoft.com/office/officeart/2005/8/layout/process1"/>
    <dgm:cxn modelId="{1433F4D8-0D32-43EC-89FC-B6D0255A5E31}" type="presOf" srcId="{FC8E1B2F-88A8-471A-816F-FED310C309B1}" destId="{766CDAEB-6C25-4D39-B5D4-DD63EE407321}" srcOrd="0" destOrd="0" presId="urn:microsoft.com/office/officeart/2005/8/layout/process1"/>
    <dgm:cxn modelId="{A8AED4A5-3797-4090-96A4-4CE8314D19F6}" type="presParOf" srcId="{2735ECAD-A8A9-4D1C-B54B-1CD349E130E5}" destId="{766CDAEB-6C25-4D39-B5D4-DD63EE407321}" srcOrd="0" destOrd="0" presId="urn:microsoft.com/office/officeart/2005/8/layout/process1"/>
    <dgm:cxn modelId="{D9339E4C-1B7C-41E2-ADDF-F60D56CF7CEF}" type="presParOf" srcId="{2735ECAD-A8A9-4D1C-B54B-1CD349E130E5}" destId="{55CD2752-4DC5-4901-B1C1-DCD8BB30B4BB}" srcOrd="1" destOrd="0" presId="urn:microsoft.com/office/officeart/2005/8/layout/process1"/>
    <dgm:cxn modelId="{EA550DE5-7867-447D-947F-B6C8C4902013}" type="presParOf" srcId="{55CD2752-4DC5-4901-B1C1-DCD8BB30B4BB}" destId="{0503F89B-0290-42E5-9C7B-42540C26CE96}" srcOrd="0" destOrd="0" presId="urn:microsoft.com/office/officeart/2005/8/layout/process1"/>
    <dgm:cxn modelId="{DA1706DA-FEFD-441A-AAB4-8F05C7E2065B}" type="presParOf" srcId="{2735ECAD-A8A9-4D1C-B54B-1CD349E130E5}" destId="{3312A71C-180C-4F04-A220-A55640B171F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CDAEB-6C25-4D39-B5D4-DD63EE407321}">
      <dsp:nvSpPr>
        <dsp:cNvPr id="0" name=""/>
        <dsp:cNvSpPr/>
      </dsp:nvSpPr>
      <dsp:spPr>
        <a:xfrm>
          <a:off x="2053" y="330408"/>
          <a:ext cx="4379788" cy="4144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u="sng" kern="1200" dirty="0"/>
            <a:t>Origine dell’esigenza</a:t>
          </a:r>
          <a:r>
            <a:rPr lang="it-IT" sz="2400" kern="1200" dirty="0"/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- Monitorare per tutta la durata del rischio il mantenimento del profilo di affidabilità del contraente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- Individuare segnali di crisi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- Prevenire interventi di anticipazione del sinistro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/>
        </a:p>
      </dsp:txBody>
      <dsp:txXfrm>
        <a:off x="123443" y="451798"/>
        <a:ext cx="4137008" cy="3901765"/>
      </dsp:txXfrm>
    </dsp:sp>
    <dsp:sp modelId="{55CD2752-4DC5-4901-B1C1-DCD8BB30B4BB}">
      <dsp:nvSpPr>
        <dsp:cNvPr id="0" name=""/>
        <dsp:cNvSpPr/>
      </dsp:nvSpPr>
      <dsp:spPr>
        <a:xfrm rot="5436">
          <a:off x="4820333" y="1864478"/>
          <a:ext cx="929602" cy="1086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4600" kern="1200"/>
        </a:p>
      </dsp:txBody>
      <dsp:txXfrm>
        <a:off x="4820333" y="2081495"/>
        <a:ext cx="650721" cy="651713"/>
      </dsp:txXfrm>
    </dsp:sp>
    <dsp:sp modelId="{3312A71C-180C-4F04-A220-A55640B171F2}">
      <dsp:nvSpPr>
        <dsp:cNvPr id="0" name=""/>
        <dsp:cNvSpPr/>
      </dsp:nvSpPr>
      <dsp:spPr>
        <a:xfrm>
          <a:off x="6135807" y="340106"/>
          <a:ext cx="4379788" cy="4144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u="sng" kern="1200" dirty="0"/>
            <a:t>Comportamento da adottare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u="sng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u="none" kern="1200" dirty="0"/>
            <a:t>- </a:t>
          </a:r>
          <a:r>
            <a:rPr lang="it-IT" sz="2400" u="sng" kern="1200" dirty="0"/>
            <a:t>Obblighi informativi</a:t>
          </a:r>
          <a:endParaRPr lang="it-IT" sz="2400" u="none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u="none" kern="1200" dirty="0"/>
            <a:t>pena la costituzione del deposito cautelativo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u="none" kern="1200" dirty="0"/>
            <a:t>-  </a:t>
          </a:r>
          <a:r>
            <a:rPr lang="it-IT" sz="2400" u="sng" kern="1200" dirty="0"/>
            <a:t>Eventi critici</a:t>
          </a:r>
          <a:endParaRPr lang="it-IT" sz="2400" u="none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u="none" kern="1200" dirty="0"/>
            <a:t> se non sanati, pena la costituzione del deposito cautelativo</a:t>
          </a:r>
        </a:p>
      </dsp:txBody>
      <dsp:txXfrm>
        <a:off x="6257197" y="461496"/>
        <a:ext cx="4137008" cy="3901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30B2A-1E14-4A70-92EB-2555716203BD}" type="datetimeFigureOut">
              <a:rPr lang="it-IT" smtClean="0"/>
              <a:t>12/06/2023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A1FA3-2946-4A77-AB70-317D2E7DE8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95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900D-616B-4768-973F-444C06ADD59A}" type="datetime1">
              <a:rPr lang="it-IT" smtClean="0"/>
              <a:t>12/06/2023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FOrum Cauzioni e Credito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99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790-F26E-4072-AC72-52EA46D3329D}" type="datetime1">
              <a:rPr lang="it-IT" smtClean="0"/>
              <a:t>12/06/2023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FOrum Cauzioni e Credito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29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7741-14B1-4FA7-9E02-38F24F55546D}" type="datetime1">
              <a:rPr lang="it-IT" smtClean="0"/>
              <a:t>12/06/2023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FOrum Cauzioni e Credito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87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E50589-B59F-4B21-B013-7C4BD96FE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507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0A89B9C0-EC05-4B9A-B6AC-B1E2F83E295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0000" y="216000"/>
            <a:ext cx="9978452" cy="86793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952D7E2A-4AC8-4635-AE1A-A16EB904DE60}"/>
              </a:ext>
            </a:extLst>
          </p:cNvPr>
          <p:cNvGrpSpPr/>
          <p:nvPr userDrawn="1"/>
        </p:nvGrpSpPr>
        <p:grpSpPr>
          <a:xfrm>
            <a:off x="0" y="222402"/>
            <a:ext cx="1795887" cy="720094"/>
            <a:chOff x="0" y="222402"/>
            <a:chExt cx="1795887" cy="720094"/>
          </a:xfrm>
        </p:grpSpPr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8238CB51-07EB-4B41-9B6F-14FB064BD71F}"/>
                </a:ext>
              </a:extLst>
            </p:cNvPr>
            <p:cNvSpPr/>
            <p:nvPr/>
          </p:nvSpPr>
          <p:spPr>
            <a:xfrm rot="10800000">
              <a:off x="1075887" y="222496"/>
              <a:ext cx="720000" cy="720000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EEC4BB1E-CB72-4022-94D9-01E1CE571ADA}"/>
                </a:ext>
              </a:extLst>
            </p:cNvPr>
            <p:cNvSpPr/>
            <p:nvPr/>
          </p:nvSpPr>
          <p:spPr>
            <a:xfrm rot="10800000">
              <a:off x="0" y="222402"/>
              <a:ext cx="1404000" cy="72000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Immagine 24">
            <a:extLst>
              <a:ext uri="{FF2B5EF4-FFF2-40B4-BE49-F238E27FC236}">
                <a16:creationId xmlns:a16="http://schemas.microsoft.com/office/drawing/2014/main" id="{8EFBA777-DEAF-4A74-BB9F-FCE340DC4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34" y="236416"/>
            <a:ext cx="1397000" cy="6985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DD38272-E63C-4F0F-82C2-CDC7B14DF28E}"/>
              </a:ext>
            </a:extLst>
          </p:cNvPr>
          <p:cNvSpPr txBox="1"/>
          <p:nvPr userDrawn="1"/>
        </p:nvSpPr>
        <p:spPr>
          <a:xfrm>
            <a:off x="3203847" y="6231463"/>
            <a:ext cx="5576595" cy="5371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indent="0">
              <a:lnSpc>
                <a:spcPct val="250000"/>
              </a:lnSpc>
              <a:buFont typeface="+mj-lt"/>
              <a:buNone/>
              <a:defRPr sz="2400" b="1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pPr lvl="0" algn="ctr"/>
            <a:r>
              <a:rPr lang="it-IT" sz="1400" i="0" dirty="0"/>
              <a:t>Tutti i diritti riservati a Cineas</a:t>
            </a:r>
          </a:p>
        </p:txBody>
      </p:sp>
    </p:spTree>
    <p:extLst>
      <p:ext uri="{BB962C8B-B14F-4D97-AF65-F5344CB8AC3E}">
        <p14:creationId xmlns:p14="http://schemas.microsoft.com/office/powerpoint/2010/main" val="110037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CD88-CE4C-4D65-95C4-B3B75BD131E2}" type="datetime1">
              <a:rPr lang="it-IT" smtClean="0"/>
              <a:t>12/06/2023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FOrum Cauzioni e Credito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99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E2AC-3A7C-478D-825A-CB54C37C0CDB}" type="datetime1">
              <a:rPr lang="it-IT" smtClean="0"/>
              <a:t>12/06/2023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FOrum Cauzioni e Credito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60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C3C18-57D3-4048-8B91-EFE945DEF0A0}" type="datetime1">
              <a:rPr lang="it-IT" smtClean="0"/>
              <a:t>12/06/2023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FOrum Cauzioni e Credito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20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1373-AAED-4178-B31C-219111A88B3D}" type="datetime1">
              <a:rPr lang="it-IT" smtClean="0"/>
              <a:t>12/06/2023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FOrum Cauzioni e Credito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73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8BEB-FE74-448D-A991-E7A82942F330}" type="datetime1">
              <a:rPr lang="it-IT" smtClean="0"/>
              <a:t>12/06/2023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FOrum Cauzioni e Credito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83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83E7-C2E2-409E-8756-57FF6D270C09}" type="datetime1">
              <a:rPr lang="it-IT" smtClean="0"/>
              <a:t>12/06/2023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FOrum Cauzioni e Credito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17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262B-74CB-42BE-9B71-B1B1DBA1353D}" type="datetime1">
              <a:rPr lang="it-IT" smtClean="0"/>
              <a:t>12/06/2023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FOrum Cauzioni e Credito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26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4295-BB0D-43DA-A69D-3DFAC73E7741}" type="datetime1">
              <a:rPr lang="it-IT" smtClean="0"/>
              <a:t>12/06/2023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Segreteria FOrum Cauzioni e Credito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32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BEC97-E6D8-4731-97E9-5CE16F0429C7}" type="datetime1">
              <a:rPr lang="it-IT" smtClean="0"/>
              <a:t>12/06/2023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Segreteria FOrum Cauzioni e Credito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18430-5ACA-4CDA-8A0B-7C35DCCBB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51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:\Users\Sonia\Downloads\Documents\CONCORDATO\Gruppo Lavoro SITO\Logo_FCC_Blu_l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4" y="392547"/>
            <a:ext cx="2503862" cy="9651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1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578428" y="4157479"/>
            <a:ext cx="903514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</a:rPr>
              <a:t>Dr. Mauro </a:t>
            </a:r>
            <a:r>
              <a:rPr lang="it-IT" sz="2800" dirty="0" err="1">
                <a:solidFill>
                  <a:srgbClr val="002060"/>
                </a:solidFill>
              </a:rPr>
              <a:t>Gentini</a:t>
            </a:r>
            <a:endParaRPr lang="it-IT" sz="2800" dirty="0">
              <a:solidFill>
                <a:srgbClr val="002060"/>
              </a:solidFill>
            </a:endParaRPr>
          </a:p>
          <a:p>
            <a:pPr algn="ctr"/>
            <a:r>
              <a:rPr lang="it-IT" sz="2800" dirty="0">
                <a:solidFill>
                  <a:srgbClr val="002060"/>
                </a:solidFill>
              </a:rPr>
              <a:t>Presidente del Forum Cauzioni e Credito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1524000" y="5219825"/>
            <a:ext cx="9144000" cy="365125"/>
          </a:xfrm>
        </p:spPr>
        <p:txBody>
          <a:bodyPr>
            <a:normAutofit fontScale="92500" lnSpcReduction="10000"/>
          </a:bodyPr>
          <a:lstStyle/>
          <a:p>
            <a:endParaRPr lang="it-IT" dirty="0">
              <a:solidFill>
                <a:srgbClr val="002060"/>
              </a:solidFill>
            </a:endParaRP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0B942F9-1367-4C1D-9D23-619A62F57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3049"/>
            <a:ext cx="9144000" cy="2236913"/>
          </a:xfrm>
        </p:spPr>
        <p:txBody>
          <a:bodyPr>
            <a:normAutofit/>
          </a:bodyPr>
          <a:lstStyle/>
          <a:p>
            <a:r>
              <a:rPr lang="it-IT" sz="4400" dirty="0">
                <a:solidFill>
                  <a:srgbClr val="002060"/>
                </a:solidFill>
              </a:rPr>
              <a:t>CAUZIONI: DALL’ASSUNZIONE DEL RISCHIO ALLA GESTIONE DEI SINISTRI</a:t>
            </a:r>
            <a:br>
              <a:rPr lang="it-IT" sz="4400" dirty="0">
                <a:solidFill>
                  <a:srgbClr val="002060"/>
                </a:solidFill>
              </a:rPr>
            </a:br>
            <a:r>
              <a:rPr lang="it-IT" sz="4400" dirty="0">
                <a:solidFill>
                  <a:srgbClr val="002060"/>
                </a:solidFill>
              </a:rPr>
              <a:t>2022/2023 </a:t>
            </a:r>
          </a:p>
        </p:txBody>
      </p:sp>
    </p:spTree>
    <p:extLst>
      <p:ext uri="{BB962C8B-B14F-4D97-AF65-F5344CB8AC3E}">
        <p14:creationId xmlns:p14="http://schemas.microsoft.com/office/powerpoint/2010/main" val="26773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7B8EFB-29E7-9BB1-39BA-904FAC66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241"/>
          </a:xfrm>
        </p:spPr>
        <p:txBody>
          <a:bodyPr>
            <a:normAutofit fontScale="90000"/>
          </a:bodyPr>
          <a:lstStyle/>
          <a:p>
            <a:r>
              <a:rPr lang="it-IT" dirty="0"/>
              <a:t>      </a:t>
            </a:r>
            <a:r>
              <a:rPr lang="it-IT" dirty="0">
                <a:solidFill>
                  <a:srgbClr val="002060"/>
                </a:solidFill>
              </a:rPr>
              <a:t>Raccolta premi dei primi 10 Gruppi Assicurativi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729FA353-90D0-16BA-C5B3-BFA07F2CB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918225"/>
              </p:ext>
            </p:extLst>
          </p:nvPr>
        </p:nvGraphicFramePr>
        <p:xfrm>
          <a:off x="838201" y="1343609"/>
          <a:ext cx="10515601" cy="502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387">
                  <a:extLst>
                    <a:ext uri="{9D8B030D-6E8A-4147-A177-3AD203B41FA5}">
                      <a16:colId xmlns:a16="http://schemas.microsoft.com/office/drawing/2014/main" val="10927808"/>
                    </a:ext>
                  </a:extLst>
                </a:gridCol>
                <a:gridCol w="1703943">
                  <a:extLst>
                    <a:ext uri="{9D8B030D-6E8A-4147-A177-3AD203B41FA5}">
                      <a16:colId xmlns:a16="http://schemas.microsoft.com/office/drawing/2014/main" val="3741706817"/>
                    </a:ext>
                  </a:extLst>
                </a:gridCol>
                <a:gridCol w="1770171">
                  <a:extLst>
                    <a:ext uri="{9D8B030D-6E8A-4147-A177-3AD203B41FA5}">
                      <a16:colId xmlns:a16="http://schemas.microsoft.com/office/drawing/2014/main" val="3979072309"/>
                    </a:ext>
                  </a:extLst>
                </a:gridCol>
                <a:gridCol w="1776464">
                  <a:extLst>
                    <a:ext uri="{9D8B030D-6E8A-4147-A177-3AD203B41FA5}">
                      <a16:colId xmlns:a16="http://schemas.microsoft.com/office/drawing/2014/main" val="1533592821"/>
                    </a:ext>
                  </a:extLst>
                </a:gridCol>
                <a:gridCol w="1773318">
                  <a:extLst>
                    <a:ext uri="{9D8B030D-6E8A-4147-A177-3AD203B41FA5}">
                      <a16:colId xmlns:a16="http://schemas.microsoft.com/office/drawing/2014/main" val="762698201"/>
                    </a:ext>
                  </a:extLst>
                </a:gridCol>
                <a:gridCol w="1773318">
                  <a:extLst>
                    <a:ext uri="{9D8B030D-6E8A-4147-A177-3AD203B41FA5}">
                      <a16:colId xmlns:a16="http://schemas.microsoft.com/office/drawing/2014/main" val="1251613484"/>
                    </a:ext>
                  </a:extLst>
                </a:gridCol>
              </a:tblGrid>
              <a:tr h="39825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Gruppo </a:t>
                      </a:r>
                      <a:r>
                        <a:rPr lang="it-IT" dirty="0" err="1"/>
                        <a:t>Ass.vo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Premi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Variazione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Gruppo </a:t>
                      </a:r>
                      <a:r>
                        <a:rPr lang="it-IT" dirty="0" err="1"/>
                        <a:t>Ass.vo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Premi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Variazione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343287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/>
                        <a:t>Generali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+ 15,1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Elba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+ 17,.6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397283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/>
                        <a:t>Elba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- 6+,7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Reale Mutua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+ 5,1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849837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/>
                        <a:t>Reale Mutua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- 1,2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Generali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752123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/>
                        <a:t>Unipol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- 5,1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Unipol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- 3,2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467412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 err="1"/>
                        <a:t>Coface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- 0,2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Coface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592551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/>
                        <a:t>Atradius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- 8,7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Atradius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it-IT" dirty="0"/>
                        <a:t>- 3,0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560618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 err="1"/>
                        <a:t>Sace</a:t>
                      </a:r>
                      <a:r>
                        <a:rPr lang="it-IT" dirty="0"/>
                        <a:t> 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Sace</a:t>
                      </a:r>
                      <a:r>
                        <a:rPr lang="it-IT" dirty="0"/>
                        <a:t> 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it-IT" dirty="0"/>
                        <a:t>- 3,7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29377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/>
                        <a:t>S2C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+ 19,3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Axa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+ 10,4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406308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 err="1"/>
                        <a:t>Axa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- 1,3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Allianz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894519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/>
                        <a:t>HDI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+ 10,5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+ 45,8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703989"/>
                  </a:ext>
                </a:extLst>
              </a:tr>
              <a:tr h="631992">
                <a:tc>
                  <a:txBody>
                    <a:bodyPr/>
                    <a:lstStyle/>
                    <a:p>
                      <a:r>
                        <a:rPr lang="it-IT" dirty="0"/>
                        <a:t>Incidenza sul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73,8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Incidenza sul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77,0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002135"/>
                  </a:ext>
                </a:extLst>
              </a:tr>
            </a:tbl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00996F-901F-9E19-E039-8A4E4B3B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0B4127-8BB9-8FD6-F63D-B9BEE1C6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10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9063955-9600-68DF-F46E-4FB3648BE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87" y="457131"/>
            <a:ext cx="478486" cy="4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3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424EEDA-6819-18D1-0EA5-9A0D192A0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187" y="3191235"/>
            <a:ext cx="481626" cy="47552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25B69D4-3E03-C660-BDBC-DCF35DCF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473"/>
            <a:ext cx="10515600" cy="689234"/>
          </a:xfrm>
        </p:spPr>
        <p:txBody>
          <a:bodyPr>
            <a:normAutofit fontScale="90000"/>
          </a:bodyPr>
          <a:lstStyle/>
          <a:p>
            <a:r>
              <a:rPr lang="it-IT" dirty="0"/>
              <a:t>       </a:t>
            </a:r>
            <a:r>
              <a:rPr lang="it-IT" dirty="0">
                <a:solidFill>
                  <a:srgbClr val="002060"/>
                </a:solidFill>
              </a:rPr>
              <a:t>Raccolta premi dei primi 10 Gruppi Assicurativi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A9A9AB44-ED62-E463-1380-9034B54E0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080765"/>
              </p:ext>
            </p:extLst>
          </p:nvPr>
        </p:nvGraphicFramePr>
        <p:xfrm>
          <a:off x="838200" y="1194318"/>
          <a:ext cx="10515600" cy="5629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133286320"/>
                    </a:ext>
                  </a:extLst>
                </a:gridCol>
                <a:gridCol w="1747935">
                  <a:extLst>
                    <a:ext uri="{9D8B030D-6E8A-4147-A177-3AD203B41FA5}">
                      <a16:colId xmlns:a16="http://schemas.microsoft.com/office/drawing/2014/main" val="1271960602"/>
                    </a:ext>
                  </a:extLst>
                </a:gridCol>
                <a:gridCol w="1757265">
                  <a:extLst>
                    <a:ext uri="{9D8B030D-6E8A-4147-A177-3AD203B41FA5}">
                      <a16:colId xmlns:a16="http://schemas.microsoft.com/office/drawing/2014/main" val="37163833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30084334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8388198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21046346"/>
                    </a:ext>
                  </a:extLst>
                </a:gridCol>
              </a:tblGrid>
              <a:tr h="45117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Gruppo </a:t>
                      </a:r>
                      <a:r>
                        <a:rPr lang="it-IT" dirty="0" err="1"/>
                        <a:t>Ass.vo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Premi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Variazione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Gruppo </a:t>
                      </a:r>
                      <a:r>
                        <a:rPr lang="it-IT" dirty="0" err="1"/>
                        <a:t>Ass.vo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Premi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Variazione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440435"/>
                  </a:ext>
                </a:extLst>
              </a:tr>
              <a:tr h="444563">
                <a:tc>
                  <a:txBody>
                    <a:bodyPr/>
                    <a:lstStyle/>
                    <a:p>
                      <a:r>
                        <a:rPr lang="it-IT" dirty="0"/>
                        <a:t>Generali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Generali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175673"/>
                  </a:ext>
                </a:extLst>
              </a:tr>
              <a:tr h="451176">
                <a:tc>
                  <a:txBody>
                    <a:bodyPr/>
                    <a:lstStyle/>
                    <a:p>
                      <a:r>
                        <a:rPr lang="it-IT" dirty="0" err="1"/>
                        <a:t>Revo</a:t>
                      </a:r>
                      <a:r>
                        <a:rPr lang="it-IT" dirty="0"/>
                        <a:t> ( ex Elba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+ 22,7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Elba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+ 992%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790408"/>
                  </a:ext>
                </a:extLst>
              </a:tr>
              <a:tr h="451176">
                <a:tc>
                  <a:txBody>
                    <a:bodyPr/>
                    <a:lstStyle/>
                    <a:p>
                      <a:r>
                        <a:rPr lang="it-IT" dirty="0"/>
                        <a:t>Unipol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Unipol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- 43%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315391"/>
                  </a:ext>
                </a:extLst>
              </a:tr>
              <a:tr h="451176">
                <a:tc>
                  <a:txBody>
                    <a:bodyPr/>
                    <a:lstStyle/>
                    <a:p>
                      <a:r>
                        <a:rPr lang="it-IT" dirty="0" err="1"/>
                        <a:t>Coface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Coface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43,65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338606"/>
                  </a:ext>
                </a:extLst>
              </a:tr>
              <a:tr h="451176">
                <a:tc>
                  <a:txBody>
                    <a:bodyPr/>
                    <a:lstStyle/>
                    <a:p>
                      <a:r>
                        <a:rPr lang="it-IT" dirty="0"/>
                        <a:t>Reale Mutua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Reale Mutua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4579"/>
                  </a:ext>
                </a:extLst>
              </a:tr>
              <a:tr h="484014">
                <a:tc>
                  <a:txBody>
                    <a:bodyPr/>
                    <a:lstStyle/>
                    <a:p>
                      <a:r>
                        <a:rPr lang="it-IT" dirty="0"/>
                        <a:t>Atradius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Atradius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390052"/>
                  </a:ext>
                </a:extLst>
              </a:tr>
              <a:tr h="451176">
                <a:tc>
                  <a:txBody>
                    <a:bodyPr/>
                    <a:lstStyle/>
                    <a:p>
                      <a:r>
                        <a:rPr lang="it-IT" dirty="0" err="1"/>
                        <a:t>Sace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Bt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+ 14,7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Sace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Bt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847105"/>
                  </a:ext>
                </a:extLst>
              </a:tr>
              <a:tr h="451176">
                <a:tc>
                  <a:txBody>
                    <a:bodyPr/>
                    <a:lstStyle/>
                    <a:p>
                      <a:r>
                        <a:rPr lang="it-IT" dirty="0"/>
                        <a:t>S2C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982288"/>
                  </a:ext>
                </a:extLst>
              </a:tr>
              <a:tr h="451176">
                <a:tc>
                  <a:txBody>
                    <a:bodyPr/>
                    <a:lstStyle/>
                    <a:p>
                      <a:r>
                        <a:rPr lang="it-IT" dirty="0" err="1"/>
                        <a:t>Axa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+ 16,7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Axa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930359"/>
                  </a:ext>
                </a:extLst>
              </a:tr>
              <a:tr h="451176">
                <a:tc>
                  <a:txBody>
                    <a:bodyPr/>
                    <a:lstStyle/>
                    <a:p>
                      <a:r>
                        <a:rPr lang="it-IT" dirty="0"/>
                        <a:t>HDI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- 2,7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HDI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+ 317%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351159"/>
                  </a:ext>
                </a:extLst>
              </a:tr>
              <a:tr h="451176">
                <a:tc>
                  <a:txBody>
                    <a:bodyPr/>
                    <a:lstStyle/>
                    <a:p>
                      <a:r>
                        <a:rPr lang="it-IT" dirty="0"/>
                        <a:t>Variazione sul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75,6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364628"/>
                  </a:ext>
                </a:extLst>
              </a:tr>
            </a:tbl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D986E3-F397-4CDF-7FE2-884331BE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82ABFD-5D24-B9B2-DD54-C946D6CC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25F157B-4809-AAD1-272C-2510EA93D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16" y="425325"/>
            <a:ext cx="48162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1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7037" y="207236"/>
            <a:ext cx="10403872" cy="91145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 DINAMICHE COMPETITIVE: </a:t>
            </a:r>
            <a:r>
              <a:rPr lang="it-IT" sz="2800" b="1" dirty="0">
                <a:solidFill>
                  <a:srgbClr val="002060"/>
                </a:solidFill>
              </a:rPr>
              <a:t>struttura del mercato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212783"/>
            <a:ext cx="10876051" cy="5049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b="1" u="sng" dirty="0">
                <a:solidFill>
                  <a:srgbClr val="002060"/>
                </a:solidFill>
              </a:rPr>
              <a:t>CONTESTO COMPETITIVO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2060"/>
                </a:solidFill>
              </a:rPr>
              <a:t>2 cluster quasi equivalenti: leggera leadership delle compagnie generaliste ma velocità di crescita doppia delle compagnie specialistiche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pPr marL="0" indent="0" algn="ctr">
              <a:buNone/>
            </a:pPr>
            <a:r>
              <a:rPr lang="it-IT" sz="3200" dirty="0"/>
              <a:t> </a:t>
            </a:r>
            <a:endParaRPr lang="it-IT" sz="3600" dirty="0">
              <a:solidFill>
                <a:srgbClr val="002060"/>
              </a:solidFill>
            </a:endParaRPr>
          </a:p>
          <a:p>
            <a:pPr marL="514350" indent="-514350">
              <a:buAutoNum type="arabicParenR" startAt="7"/>
            </a:pPr>
            <a:endParaRPr lang="it-IT" sz="32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06641" y="6356350"/>
            <a:ext cx="2791691" cy="365125"/>
          </a:xfrm>
        </p:spPr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12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4" y="357127"/>
            <a:ext cx="478486" cy="47723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1E9B402-F625-30A5-29BF-9D4902452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464"/>
          <a:stretch/>
        </p:blipFill>
        <p:spPr>
          <a:xfrm>
            <a:off x="1017037" y="2717907"/>
            <a:ext cx="8453534" cy="359139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99164EF-7FC9-A3E1-639F-F797457F3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216" y="2717907"/>
            <a:ext cx="2169035" cy="34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4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E1C127-E539-496F-540F-1AA522F08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0" y="365126"/>
            <a:ext cx="10588690" cy="745218"/>
          </a:xfrm>
        </p:spPr>
        <p:txBody>
          <a:bodyPr/>
          <a:lstStyle/>
          <a:p>
            <a:r>
              <a:rPr lang="it-IT" dirty="0"/>
              <a:t> S  </a:t>
            </a:r>
            <a:r>
              <a:rPr lang="it-IT" dirty="0">
                <a:solidFill>
                  <a:srgbClr val="002060"/>
                </a:solidFill>
              </a:rPr>
              <a:t>Strategie dei player del settore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6B3C0BF8-8721-A7EB-240A-CE19AF913E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670073"/>
              </p:ext>
            </p:extLst>
          </p:nvPr>
        </p:nvGraphicFramePr>
        <p:xfrm>
          <a:off x="765110" y="1352939"/>
          <a:ext cx="10490719" cy="498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2">
                  <a:extLst>
                    <a:ext uri="{9D8B030D-6E8A-4147-A177-3AD203B41FA5}">
                      <a16:colId xmlns:a16="http://schemas.microsoft.com/office/drawing/2014/main" val="362690242"/>
                    </a:ext>
                  </a:extLst>
                </a:gridCol>
                <a:gridCol w="2620347">
                  <a:extLst>
                    <a:ext uri="{9D8B030D-6E8A-4147-A177-3AD203B41FA5}">
                      <a16:colId xmlns:a16="http://schemas.microsoft.com/office/drawing/2014/main" val="2410837185"/>
                    </a:ext>
                  </a:extLst>
                </a:gridCol>
                <a:gridCol w="2651449">
                  <a:extLst>
                    <a:ext uri="{9D8B030D-6E8A-4147-A177-3AD203B41FA5}">
                      <a16:colId xmlns:a16="http://schemas.microsoft.com/office/drawing/2014/main" val="2709606698"/>
                    </a:ext>
                  </a:extLst>
                </a:gridCol>
                <a:gridCol w="2606351">
                  <a:extLst>
                    <a:ext uri="{9D8B030D-6E8A-4147-A177-3AD203B41FA5}">
                      <a16:colId xmlns:a16="http://schemas.microsoft.com/office/drawing/2014/main" val="1646944823"/>
                    </a:ext>
                  </a:extLst>
                </a:gridCol>
              </a:tblGrid>
              <a:tr h="716118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BUSINESS NON STRATEGICO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BUSINESS DI SERVIZIO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CRESCITA SPECIALISTICA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CRESCITA SINERGICA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55220"/>
                  </a:ext>
                </a:extLst>
              </a:tr>
              <a:tr h="1344412">
                <a:tc>
                  <a:txBody>
                    <a:bodyPr/>
                    <a:lstStyle/>
                    <a:p>
                      <a:r>
                        <a:rPr lang="it-IT" dirty="0"/>
                        <a:t>Assenza di </a:t>
                      </a:r>
                      <a:r>
                        <a:rPr lang="it-IT" b="1" dirty="0"/>
                        <a:t>investimenti significativi </a:t>
                      </a:r>
                      <a:r>
                        <a:rPr lang="it-IT" dirty="0"/>
                        <a:t>( solo adeguamenti normativi ) con </a:t>
                      </a:r>
                      <a:r>
                        <a:rPr lang="it-IT" b="1" dirty="0"/>
                        <a:t>obiettivi di crescita assenti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Investimenti mirati e obiettivi di crescita moderati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Investimenti periodici </a:t>
                      </a:r>
                      <a:r>
                        <a:rPr lang="it-IT" dirty="0"/>
                        <a:t>per continuo </a:t>
                      </a:r>
                      <a:r>
                        <a:rPr lang="it-IT" dirty="0" err="1"/>
                        <a:t>efficientamenmto</a:t>
                      </a:r>
                      <a:r>
                        <a:rPr lang="it-IT" dirty="0"/>
                        <a:t> e con </a:t>
                      </a:r>
                      <a:r>
                        <a:rPr lang="it-IT" b="1" dirty="0"/>
                        <a:t>importanti obiettivi di crescita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Strategia di crescita continua supportata da </a:t>
                      </a:r>
                      <a:r>
                        <a:rPr lang="it-IT" b="1" dirty="0"/>
                        <a:t>importanti investimenti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12309"/>
                  </a:ext>
                </a:extLst>
              </a:tr>
              <a:tr h="1344412">
                <a:tc>
                  <a:txBody>
                    <a:bodyPr/>
                    <a:lstStyle/>
                    <a:p>
                      <a:r>
                        <a:rPr lang="it-IT" b="1" dirty="0"/>
                        <a:t>Focus sui tagli medio-grandi </a:t>
                      </a:r>
                      <a:r>
                        <a:rPr lang="it-IT" dirty="0"/>
                        <a:t>( rischi che richiedono elevata competenza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Focus sui tagli medio-grandi </a:t>
                      </a:r>
                      <a:r>
                        <a:rPr lang="it-IT" dirty="0"/>
                        <a:t>e spinta commerciale solo su tipologie di rischio selezionate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Copertura completa dei tagli di rischio</a:t>
                      </a:r>
                      <a:r>
                        <a:rPr lang="it-IT" dirty="0"/>
                        <a:t>, in alcuni casi focus su specifici segmenti anche non coperti dal mercato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Business cauzioni concepito come «traino» </a:t>
                      </a:r>
                      <a:r>
                        <a:rPr lang="it-IT" dirty="0"/>
                        <a:t>per lo sviluppo commerciale di altri rami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056825"/>
                  </a:ext>
                </a:extLst>
              </a:tr>
              <a:tr h="1344412">
                <a:tc>
                  <a:txBody>
                    <a:bodyPr/>
                    <a:lstStyle/>
                    <a:p>
                      <a:r>
                        <a:rPr lang="it-IT" b="1" dirty="0"/>
                        <a:t>Nuove garanzie </a:t>
                      </a:r>
                      <a:r>
                        <a:rPr lang="it-IT" dirty="0"/>
                        <a:t>erogate solo ai </a:t>
                      </a:r>
                      <a:r>
                        <a:rPr lang="it-IT" b="1" dirty="0"/>
                        <a:t>clienti corporate più importanti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Business sfruttato in maniera opportunistica </a:t>
                      </a:r>
                      <a:r>
                        <a:rPr lang="it-IT" b="1" dirty="0"/>
                        <a:t>per sviluppo commerciale di specifici rami danni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Assenti azioni sinergiche con altri rami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Copertura completa dei tagli di rischio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003066"/>
                  </a:ext>
                </a:extLst>
              </a:tr>
            </a:tbl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35FE5E-F4F7-0727-5D9E-BA965D32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A6255B-63F8-94B9-6ECF-7CF41720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13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FFC9AA3-373F-1753-A392-F80296102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8451"/>
            <a:ext cx="48162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2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B3DF43-2B36-DA3E-BD86-068CE6A0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499"/>
          </a:xfrm>
        </p:spPr>
        <p:txBody>
          <a:bodyPr>
            <a:normAutofit fontScale="90000"/>
          </a:bodyPr>
          <a:lstStyle/>
          <a:p>
            <a:r>
              <a:rPr lang="it-IT" dirty="0"/>
              <a:t>    </a:t>
            </a:r>
            <a:br>
              <a:rPr lang="it-IT" dirty="0"/>
            </a:br>
            <a:r>
              <a:rPr lang="it-IT" dirty="0"/>
              <a:t>    </a:t>
            </a:r>
            <a:r>
              <a:rPr lang="it-IT" dirty="0">
                <a:solidFill>
                  <a:srgbClr val="002060"/>
                </a:solidFill>
              </a:rPr>
              <a:t>A Analisi redditività         </a:t>
            </a:r>
            <a:r>
              <a:rPr lang="it-IT" sz="2200" dirty="0">
                <a:solidFill>
                  <a:srgbClr val="002060"/>
                </a:solidFill>
              </a:rPr>
              <a:t>Fonte: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sz="2200" dirty="0">
                <a:solidFill>
                  <a:srgbClr val="002060"/>
                </a:solidFill>
              </a:rPr>
              <a:t>elaborazioni MBS su dati ANIA e ISTAT</a:t>
            </a:r>
            <a:br>
              <a:rPr lang="it-IT" dirty="0"/>
            </a:br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0BB141A-37BB-8960-4450-64490134A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531" y="1511108"/>
            <a:ext cx="11411280" cy="4758283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3C52891-3701-D408-191E-EB8EAD3E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D6B7E34-CEE1-6F8B-0390-42965518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14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4EC1D30-5FEE-2642-FCAE-7A3B42B7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640" y="588609"/>
            <a:ext cx="48162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5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181E63-6208-8C39-11D9-56330B68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878"/>
            <a:ext cx="10515600" cy="709126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       </a:t>
            </a:r>
            <a:r>
              <a:rPr lang="it-IT" dirty="0">
                <a:solidFill>
                  <a:srgbClr val="002060"/>
                </a:solidFill>
              </a:rPr>
              <a:t>Redditività negli anni per tipologia di player</a:t>
            </a:r>
            <a:br>
              <a:rPr lang="it-IT" dirty="0"/>
            </a:br>
            <a:br>
              <a:rPr lang="it-IT" dirty="0"/>
            </a:br>
            <a:r>
              <a:rPr lang="it-IT" sz="2700" b="1" i="1" u="sng" dirty="0"/>
              <a:t>Raccolta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0A2C9B7-4550-1666-72B0-2B7FE25A0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1470"/>
            <a:ext cx="10515600" cy="4179647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17CB0F-3963-8042-48AE-753DA43F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CF0BE1E-2102-45DE-6F79-41D3391B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15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BD688CC-D9FB-9385-5147-F08BDAF52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45" y="419878"/>
            <a:ext cx="48162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67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787826-54F4-11DE-70F6-B32432C0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/>
          <a:lstStyle/>
          <a:p>
            <a:r>
              <a:rPr lang="it-IT" dirty="0"/>
              <a:t>       </a:t>
            </a:r>
            <a:r>
              <a:rPr lang="it-IT" dirty="0">
                <a:solidFill>
                  <a:srgbClr val="002060"/>
                </a:solidFill>
              </a:rPr>
              <a:t>1 – Key success focus elementi distintivi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14F49B70-425B-7611-0BC8-B0E343A8D9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790806"/>
              </p:ext>
            </p:extLst>
          </p:nvPr>
        </p:nvGraphicFramePr>
        <p:xfrm>
          <a:off x="886408" y="1520890"/>
          <a:ext cx="10467392" cy="486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1214">
                  <a:extLst>
                    <a:ext uri="{9D8B030D-6E8A-4147-A177-3AD203B41FA5}">
                      <a16:colId xmlns:a16="http://schemas.microsoft.com/office/drawing/2014/main" val="1954735060"/>
                    </a:ext>
                  </a:extLst>
                </a:gridCol>
                <a:gridCol w="5296178">
                  <a:extLst>
                    <a:ext uri="{9D8B030D-6E8A-4147-A177-3AD203B41FA5}">
                      <a16:colId xmlns:a16="http://schemas.microsoft.com/office/drawing/2014/main" val="1545423973"/>
                    </a:ext>
                  </a:extLst>
                </a:gridCol>
              </a:tblGrid>
              <a:tr h="772304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Offerta e underwriting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Distribuzione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119147"/>
                  </a:ext>
                </a:extLst>
              </a:tr>
              <a:tr h="772304">
                <a:tc>
                  <a:txBody>
                    <a:bodyPr/>
                    <a:lstStyle/>
                    <a:p>
                      <a:r>
                        <a:rPr lang="it-IT" sz="2000" dirty="0"/>
                        <a:t>Capacità tecnica di valutazione del rischio</a:t>
                      </a:r>
                    </a:p>
                    <a:p>
                      <a:r>
                        <a:rPr lang="it-IT" sz="2000" dirty="0"/>
                        <a:t>( competenza, dati e </a:t>
                      </a:r>
                      <a:r>
                        <a:rPr lang="it-IT" sz="2000" dirty="0" err="1"/>
                        <a:t>algo</a:t>
                      </a:r>
                      <a:r>
                        <a:rPr lang="it-IT" sz="2000" dirty="0"/>
                        <a:t>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Competenze tecniche agenzie generaliste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58392"/>
                  </a:ext>
                </a:extLst>
              </a:tr>
              <a:tr h="772304">
                <a:tc>
                  <a:txBody>
                    <a:bodyPr/>
                    <a:lstStyle/>
                    <a:p>
                      <a:r>
                        <a:rPr lang="it-IT" sz="2000" dirty="0"/>
                        <a:t>Automazione processi e strumenti assuntivi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Ricorso ad agenzie specializzate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778485"/>
                  </a:ext>
                </a:extLst>
              </a:tr>
              <a:tr h="772304">
                <a:tc>
                  <a:txBody>
                    <a:bodyPr/>
                    <a:lstStyle/>
                    <a:p>
                      <a:r>
                        <a:rPr lang="it-IT" sz="2000" dirty="0"/>
                        <a:t>Autonomia agenziale </a:t>
                      </a:r>
                    </a:p>
                    <a:p>
                      <a:r>
                        <a:rPr lang="it-IT" sz="2000" dirty="0"/>
                        <a:t>( guidata dagli strumenti 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Posizionamento sui broker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725828"/>
                  </a:ext>
                </a:extLst>
              </a:tr>
              <a:tr h="975876">
                <a:tc>
                  <a:txBody>
                    <a:bodyPr/>
                    <a:lstStyle/>
                    <a:p>
                      <a:r>
                        <a:rPr lang="it-IT" sz="2000" dirty="0"/>
                        <a:t>Digitalizzazione operatività agenziale, firme digitali e caricamento proposte direttamente a sistema, superando la gestione via mail / ticket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Partnership con banche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595426"/>
                  </a:ext>
                </a:extLst>
              </a:tr>
              <a:tr h="77230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Strategie cross-selling sui clienti Corporate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31662"/>
                  </a:ext>
                </a:extLst>
              </a:tr>
            </a:tbl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BB25AF1-1475-32C6-FCC1-5DCA8A9A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E0B359-E2AD-ACA6-A9E6-FF644C5F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16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0F06C28-66FF-0051-18B2-D68B72763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58" y="541956"/>
            <a:ext cx="48162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7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D3F3E8-8236-3AB9-9FBA-84F13F3F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210"/>
          </a:xfrm>
        </p:spPr>
        <p:txBody>
          <a:bodyPr/>
          <a:lstStyle/>
          <a:p>
            <a:r>
              <a:rPr lang="it-IT" dirty="0"/>
              <a:t>       </a:t>
            </a:r>
            <a:r>
              <a:rPr lang="it-IT" dirty="0">
                <a:solidFill>
                  <a:srgbClr val="002060"/>
                </a:solidFill>
              </a:rPr>
              <a:t>2 - Key success focus elementi distintivi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3BD1BA44-E472-04B3-8C3F-419A3EB03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013595"/>
              </p:ext>
            </p:extLst>
          </p:nvPr>
        </p:nvGraphicFramePr>
        <p:xfrm>
          <a:off x="905069" y="1362269"/>
          <a:ext cx="10448729" cy="4922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329">
                  <a:extLst>
                    <a:ext uri="{9D8B030D-6E8A-4147-A177-3AD203B41FA5}">
                      <a16:colId xmlns:a16="http://schemas.microsoft.com/office/drawing/2014/main" val="13111020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86163915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41593336"/>
                    </a:ext>
                  </a:extLst>
                </a:gridCol>
              </a:tblGrid>
              <a:tr h="1188016">
                <a:tc>
                  <a:txBody>
                    <a:bodyPr/>
                    <a:lstStyle/>
                    <a:p>
                      <a:r>
                        <a:rPr lang="it-IT" sz="2400" dirty="0"/>
                        <a:t> Digitalizzazione operatività agenziale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Autonomia agenziale </a:t>
                      </a:r>
                    </a:p>
                    <a:p>
                      <a:r>
                        <a:rPr lang="it-IT" sz="2400" dirty="0"/>
                        <a:t>( guidata dagli strumenti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Velocità di risposta direzionale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87957"/>
                  </a:ext>
                </a:extLst>
              </a:tr>
              <a:tr h="3734815">
                <a:tc>
                  <a:txBody>
                    <a:bodyPr/>
                    <a:lstStyle/>
                    <a:p>
                      <a:endParaRPr lang="it-IT" sz="2400" dirty="0"/>
                    </a:p>
                    <a:p>
                      <a:r>
                        <a:rPr lang="it-IT" sz="2400" b="1" dirty="0"/>
                        <a:t>Firme digitali e caricamento proposte direttamente a sistema, superando la gestione via mail / ticket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Messa a disposizione della rete agenziale di </a:t>
                      </a:r>
                      <a:r>
                        <a:rPr lang="it-IT" sz="2400" b="1" dirty="0"/>
                        <a:t>piattaforme assuntive per le cauzioni per velocizzare e guidare la sottoscrizione </a:t>
                      </a:r>
                      <a:r>
                        <a:rPr lang="it-IT" sz="2400" dirty="0"/>
                        <a:t>in particolare dei tagli piccoli ( calcolo automatico del fido, workflow assuntivo,   . . .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Primo fattore competitivo del settore</a:t>
                      </a:r>
                      <a:r>
                        <a:rPr lang="it-IT" sz="2400" dirty="0"/>
                        <a:t>, punti di forza delle </a:t>
                      </a:r>
                      <a:r>
                        <a:rPr lang="it-IT" sz="2400" b="1" dirty="0"/>
                        <a:t>compagnie  specialistiche </a:t>
                      </a:r>
                      <a:r>
                        <a:rPr lang="it-IT" sz="2400" dirty="0"/>
                        <a:t>e oggi </a:t>
                      </a:r>
                      <a:r>
                        <a:rPr lang="it-IT" sz="2400" b="1" dirty="0"/>
                        <a:t>obiettivo delle generaliste</a:t>
                      </a:r>
                      <a:r>
                        <a:rPr lang="it-IT" sz="2400" dirty="0"/>
                        <a:t>, perseguito tramite investimenti mirati sun personale e strumenti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7469"/>
                  </a:ext>
                </a:extLst>
              </a:tr>
            </a:tbl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E37868-C966-2E41-0A1C-6927FF36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FA9B00-7B2F-4879-889C-D97A31CC3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17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298AFA-D90F-7672-29AC-5FCB92B72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97" y="513966"/>
            <a:ext cx="48162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1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BA5250-866C-23B7-F5D3-232C2E2D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50"/>
            <a:ext cx="10515600" cy="791871"/>
          </a:xfrm>
        </p:spPr>
        <p:txBody>
          <a:bodyPr/>
          <a:lstStyle/>
          <a:p>
            <a:r>
              <a:rPr lang="it-IT" dirty="0"/>
              <a:t>        3 – Key success focus elementi distintivi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37872A43-33CD-E897-ADA2-B41B8AC4F1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506300"/>
              </p:ext>
            </p:extLst>
          </p:nvPr>
        </p:nvGraphicFramePr>
        <p:xfrm>
          <a:off x="811763" y="1483567"/>
          <a:ext cx="10542034" cy="4872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636">
                  <a:extLst>
                    <a:ext uri="{9D8B030D-6E8A-4147-A177-3AD203B41FA5}">
                      <a16:colId xmlns:a16="http://schemas.microsoft.com/office/drawing/2014/main" val="333179895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89719083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81155013"/>
                    </a:ext>
                  </a:extLst>
                </a:gridCol>
              </a:tblGrid>
              <a:tr h="1333299">
                <a:tc>
                  <a:txBody>
                    <a:bodyPr/>
                    <a:lstStyle/>
                    <a:p>
                      <a:r>
                        <a:rPr lang="it-IT" dirty="0"/>
                        <a:t> </a:t>
                      </a:r>
                      <a:r>
                        <a:rPr lang="it-IT" sz="2400" dirty="0"/>
                        <a:t>Automazione processi e strumenti assuntivi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Capacità tecnica di valutazione del rischio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Strategie di cross-selling su clienti Corporate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828195"/>
                  </a:ext>
                </a:extLst>
              </a:tr>
              <a:tr h="3539484"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sz="2000" b="1" dirty="0"/>
                        <a:t>Investimenti per automatizzare / industrializzare il processo assuntivo</a:t>
                      </a:r>
                      <a:r>
                        <a:rPr lang="it-IT" sz="2000" dirty="0"/>
                        <a:t> ( es. dashboard assuntiva, lettura automatica testi gara )</a:t>
                      </a:r>
                    </a:p>
                    <a:p>
                      <a:endParaRPr lang="it-IT" sz="2000" dirty="0"/>
                    </a:p>
                    <a:p>
                      <a:r>
                        <a:rPr lang="it-IT" sz="2000" b="1" dirty="0"/>
                        <a:t>Fattore chiave per competere sui tagli medio-piccoli                  </a:t>
                      </a:r>
                      <a:r>
                        <a:rPr lang="it-IT" sz="2000" b="0" dirty="0"/>
                        <a:t>(abbattimento costi di gestione)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sz="2000" b="1" dirty="0"/>
                        <a:t>Progressivo arricchimento delle dimensioni di valutazione </a:t>
                      </a:r>
                      <a:r>
                        <a:rPr lang="it-IT" sz="2000" dirty="0"/>
                        <a:t>( es. previsioni </a:t>
                      </a:r>
                      <a:r>
                        <a:rPr lang="it-IT" sz="2000" dirty="0" err="1"/>
                        <a:t>forward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looking</a:t>
                      </a:r>
                      <a:r>
                        <a:rPr lang="it-IT" sz="2000" dirty="0"/>
                        <a:t>, criteri ESG, utilizzo database gare pubbliche  )</a:t>
                      </a:r>
                    </a:p>
                    <a:p>
                      <a:endParaRPr lang="it-IT" dirty="0"/>
                    </a:p>
                    <a:p>
                      <a:r>
                        <a:rPr lang="it-IT" sz="2000" b="1" dirty="0"/>
                        <a:t>Adozione in alcuni casi di modelli organizzativi specializzati </a:t>
                      </a:r>
                      <a:r>
                        <a:rPr lang="it-IT" sz="2000" dirty="0"/>
                        <a:t>su temi specifici ( es. Legge 210 )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sz="2000" dirty="0"/>
                        <a:t>Business Cauzioni come l</a:t>
                      </a:r>
                      <a:r>
                        <a:rPr lang="it-IT" sz="2000" b="1" dirty="0"/>
                        <a:t>eva di sviluppo clienti corporate </a:t>
                      </a:r>
                      <a:r>
                        <a:rPr lang="it-IT" sz="2000" dirty="0"/>
                        <a:t>favorendo </a:t>
                      </a:r>
                      <a:r>
                        <a:rPr lang="it-IT" sz="2000" b="1" dirty="0"/>
                        <a:t>strategie cross-selling </a:t>
                      </a:r>
                      <a:r>
                        <a:rPr lang="it-IT" sz="2000" dirty="0"/>
                        <a:t>su altri rami, tramite processi strutturati e scelte organizzative dedicate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819986"/>
                  </a:ext>
                </a:extLst>
              </a:tr>
            </a:tbl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5C796CA-6998-8E69-208D-6D0B2D890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A3D2BB-AAA3-8E9F-2648-6AE6356F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18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2FA4D30-B811-7BD6-DE1F-879CC6BE6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30" y="642913"/>
            <a:ext cx="48162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33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FFCE9-A292-14E1-4840-6F84F8E0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499"/>
          </a:xfrm>
        </p:spPr>
        <p:txBody>
          <a:bodyPr/>
          <a:lstStyle/>
          <a:p>
            <a:r>
              <a:rPr lang="it-IT" dirty="0"/>
              <a:t>         </a:t>
            </a:r>
            <a:r>
              <a:rPr lang="it-IT" dirty="0">
                <a:solidFill>
                  <a:srgbClr val="002060"/>
                </a:solidFill>
              </a:rPr>
              <a:t>L’evoluzione del Ramo Cauzioni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383DF-0DC7-2503-98A2-B3B3DBC1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204"/>
            <a:ext cx="10515600" cy="4590759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                                                         </a:t>
            </a:r>
            <a:r>
              <a:rPr lang="it-IT" sz="80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3200" dirty="0">
                <a:solidFill>
                  <a:srgbClr val="002060"/>
                </a:solidFill>
              </a:rPr>
              <a:t>&gt;&gt;&gt;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3200" i="1" dirty="0">
                <a:solidFill>
                  <a:srgbClr val="002060"/>
                </a:solidFill>
              </a:rPr>
              <a:t>Come fare per continuare a operare in questo scenario  </a:t>
            </a:r>
          </a:p>
          <a:p>
            <a:pPr marL="0" indent="0">
              <a:buNone/>
            </a:pPr>
            <a:r>
              <a:rPr lang="it-IT" sz="3200" i="1" dirty="0">
                <a:solidFill>
                  <a:srgbClr val="002060"/>
                </a:solidFill>
              </a:rPr>
              <a:t>        difficile ed in continua evoluzione ?</a:t>
            </a:r>
          </a:p>
          <a:p>
            <a:pPr marL="0" indent="0">
              <a:buNone/>
            </a:pPr>
            <a:endParaRPr lang="it-IT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200" i="1" dirty="0">
                <a:solidFill>
                  <a:srgbClr val="002060"/>
                </a:solidFill>
              </a:rPr>
              <a:t>&gt;&gt;&gt; Occorre usare la leva del cambiamento nei rapporti tra      </a:t>
            </a:r>
          </a:p>
          <a:p>
            <a:pPr marL="0" indent="0">
              <a:buNone/>
            </a:pPr>
            <a:r>
              <a:rPr lang="it-IT" sz="3200" i="1" dirty="0">
                <a:solidFill>
                  <a:srgbClr val="002060"/>
                </a:solidFill>
              </a:rPr>
              <a:t>        la compagnia e il contraente</a:t>
            </a:r>
          </a:p>
          <a:p>
            <a:pPr marL="0" indent="0">
              <a:buNone/>
            </a:pPr>
            <a:endParaRPr lang="it-IT" sz="72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CB3C52-BD38-9340-3111-A8F2B7A8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726EF4-962D-96BF-6ACA-82D4F8BB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19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0CAF616-B99D-D394-3EEB-81EAD7C13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144" y="588609"/>
            <a:ext cx="48162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7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8806" y="238515"/>
            <a:ext cx="10761785" cy="77435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        Lunedì 29 maggio 2023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12783"/>
            <a:ext cx="10515600" cy="5049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pPr marL="0" indent="0" algn="ctr">
              <a:buNone/>
            </a:pPr>
            <a:r>
              <a:rPr lang="it-IT" sz="3200" dirty="0"/>
              <a:t> </a:t>
            </a:r>
            <a:r>
              <a:rPr lang="it-IT" sz="3600" dirty="0">
                <a:solidFill>
                  <a:srgbClr val="002060"/>
                </a:solidFill>
              </a:rPr>
              <a:t>Sfide e prospettive per i Rami Cauzioni e Credito</a:t>
            </a:r>
          </a:p>
          <a:p>
            <a:pPr marL="514350" indent="-514350">
              <a:buAutoNum type="arabicParenR" startAt="7"/>
            </a:pPr>
            <a:endParaRPr lang="it-IT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06641" y="6356350"/>
            <a:ext cx="2791691" cy="365125"/>
          </a:xfrm>
        </p:spPr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2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32A666F-EF88-7178-5084-8D39C5FF2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06" y="387928"/>
            <a:ext cx="48162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13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3364A-3143-3FD8-D77E-81862C44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/>
          <a:lstStyle/>
          <a:p>
            <a:r>
              <a:rPr lang="it-IT" dirty="0"/>
              <a:t>      </a:t>
            </a:r>
            <a:r>
              <a:rPr lang="it-IT" dirty="0">
                <a:solidFill>
                  <a:srgbClr val="002060"/>
                </a:solidFill>
              </a:rPr>
              <a:t>L’evoluzione del Ramo Cauzioni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4F52AC-33A4-550C-CAF6-C6DA8BA8A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220"/>
            <a:ext cx="10515600" cy="46467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r>
              <a:rPr lang="it-IT" sz="3100" dirty="0">
                <a:solidFill>
                  <a:srgbClr val="002060"/>
                </a:solidFill>
              </a:rPr>
              <a:t>Gli enti beneficiari ( pubblici e privati ) richiedono condizioni di pagamento sempre più derogatorie, </a:t>
            </a:r>
            <a:r>
              <a:rPr lang="it-IT" sz="3100" b="1" dirty="0">
                <a:solidFill>
                  <a:srgbClr val="002060"/>
                </a:solidFill>
              </a:rPr>
              <a:t>condizioni che spianano la strada ad un orientamento giurisprudenziale che sempre più definisce la polizza fidejussoria come un contratto autonomo di garanzia</a:t>
            </a:r>
            <a:r>
              <a:rPr lang="it-IT" sz="3100" dirty="0">
                <a:solidFill>
                  <a:srgbClr val="002060"/>
                </a:solidFill>
              </a:rPr>
              <a:t>, provo pertanto dell’accessorietà all’obbligazione principale.</a:t>
            </a:r>
          </a:p>
          <a:p>
            <a:pPr marL="0" indent="0">
              <a:buNone/>
            </a:pPr>
            <a:endParaRPr lang="it-IT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2900" dirty="0">
                <a:solidFill>
                  <a:srgbClr val="002060"/>
                </a:solidFill>
              </a:rPr>
              <a:t>Pagamento incondizionato                                                                   </a:t>
            </a:r>
            <a:r>
              <a:rPr lang="it-IT" sz="2900" b="1" i="1" dirty="0">
                <a:solidFill>
                  <a:srgbClr val="002060"/>
                </a:solidFill>
              </a:rPr>
              <a:t>Crescente difficoltà a trattare                               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900" dirty="0">
                <a:solidFill>
                  <a:srgbClr val="002060"/>
                </a:solidFill>
              </a:rPr>
              <a:t>Pagamento senza riserva                                  &gt; &gt; &gt; &gt; &gt; &gt; &gt; &gt;  &gt;       </a:t>
            </a:r>
            <a:r>
              <a:rPr lang="it-IT" sz="2900" b="1" i="1" dirty="0">
                <a:solidFill>
                  <a:srgbClr val="002060"/>
                </a:solidFill>
              </a:rPr>
              <a:t>con</a:t>
            </a:r>
            <a:r>
              <a:rPr lang="it-IT" sz="2900" dirty="0">
                <a:solidFill>
                  <a:srgbClr val="002060"/>
                </a:solidFill>
              </a:rPr>
              <a:t> </a:t>
            </a:r>
            <a:r>
              <a:rPr lang="it-IT" sz="2900" b="1" i="1" dirty="0">
                <a:solidFill>
                  <a:srgbClr val="002060"/>
                </a:solidFill>
              </a:rPr>
              <a:t>gli enti beneficiari condizioni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900" dirty="0">
                <a:solidFill>
                  <a:srgbClr val="002060"/>
                </a:solidFill>
              </a:rPr>
              <a:t>Pagamento senza opporre eccezione                                                 </a:t>
            </a:r>
            <a:r>
              <a:rPr lang="it-IT" sz="2900" b="1" i="1" dirty="0">
                <a:solidFill>
                  <a:srgbClr val="002060"/>
                </a:solidFill>
              </a:rPr>
              <a:t>tipiche</a:t>
            </a:r>
            <a:r>
              <a:rPr lang="it-IT" sz="2900" dirty="0">
                <a:solidFill>
                  <a:srgbClr val="002060"/>
                </a:solidFill>
              </a:rPr>
              <a:t> </a:t>
            </a:r>
            <a:r>
              <a:rPr lang="it-IT" sz="2900" b="1" i="1" dirty="0">
                <a:solidFill>
                  <a:srgbClr val="002060"/>
                </a:solidFill>
              </a:rPr>
              <a:t>del contratto fidejussorio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900" dirty="0">
                <a:solidFill>
                  <a:srgbClr val="002060"/>
                </a:solidFill>
              </a:rPr>
              <a:t>Pagamento in deroga all’art. 1945 c.c.                                                        </a:t>
            </a:r>
            <a:endParaRPr lang="it-IT" sz="2900" b="1" i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2900" dirty="0">
                <a:solidFill>
                  <a:srgbClr val="002060"/>
                </a:solidFill>
              </a:rPr>
              <a:t>Pagamento senza obbligo di documentazione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900" dirty="0">
                <a:solidFill>
                  <a:srgbClr val="002060"/>
                </a:solidFill>
              </a:rPr>
              <a:t>Pagamento senza possibilità di opporre le eccezioni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900" dirty="0">
                <a:solidFill>
                  <a:srgbClr val="002060"/>
                </a:solidFill>
              </a:rPr>
              <a:t>che spetterebbero al debitore principale  ( . . . )</a:t>
            </a:r>
          </a:p>
          <a:p>
            <a:pPr marL="0" indent="0">
              <a:buNone/>
            </a:pPr>
            <a:r>
              <a:rPr lang="it-IT" sz="29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DA8508-21F2-066E-9EB6-805427ED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4D6439-D479-256E-C9E3-D20DA024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20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27908B2-50AB-067E-F0E9-2DA385134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43" y="565284"/>
            <a:ext cx="536283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21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B2816D-867C-5383-4FE1-5AC50B1E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210"/>
          </a:xfrm>
        </p:spPr>
        <p:txBody>
          <a:bodyPr/>
          <a:lstStyle/>
          <a:p>
            <a:r>
              <a:rPr lang="it-IT" dirty="0"/>
              <a:t>      </a:t>
            </a:r>
            <a:r>
              <a:rPr lang="it-IT" dirty="0">
                <a:solidFill>
                  <a:srgbClr val="002060"/>
                </a:solidFill>
              </a:rPr>
              <a:t>L’evoluzione del Ramo Cauzioni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3E4AA5-6B04-694C-8186-B87A29BE4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975" y="1231642"/>
            <a:ext cx="10515600" cy="48239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u="sng" dirty="0">
                <a:solidFill>
                  <a:srgbClr val="002060"/>
                </a:solidFill>
              </a:rPr>
              <a:t>La valutazione del rischio</a:t>
            </a:r>
          </a:p>
          <a:p>
            <a:pPr marL="0" indent="0" algn="ctr">
              <a:buNone/>
            </a:pPr>
            <a:r>
              <a:rPr lang="it-IT" sz="2400" dirty="0">
                <a:solidFill>
                  <a:srgbClr val="002060"/>
                </a:solidFill>
              </a:rPr>
              <a:t>IERI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2060"/>
                </a:solidFill>
              </a:rPr>
              <a:t> Il primo driver era il tipo di rischio</a:t>
            </a:r>
          </a:p>
          <a:p>
            <a:pPr marL="0" indent="0" algn="ctr">
              <a:buNone/>
            </a:pPr>
            <a:r>
              <a:rPr lang="it-IT" sz="2400" dirty="0">
                <a:solidFill>
                  <a:srgbClr val="002060"/>
                </a:solidFill>
              </a:rPr>
              <a:t>OGGI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2060"/>
                </a:solidFill>
              </a:rPr>
              <a:t> Il primo driver è il rating del contraente</a:t>
            </a:r>
          </a:p>
          <a:p>
            <a:pPr marL="0" indent="0" algn="ctr">
              <a:buNone/>
            </a:pPr>
            <a:r>
              <a:rPr lang="it-IT" sz="2400" b="1" u="sng" dirty="0">
                <a:solidFill>
                  <a:srgbClr val="002060"/>
                </a:solidFill>
              </a:rPr>
              <a:t>Le condizioni di polizza</a:t>
            </a:r>
          </a:p>
          <a:p>
            <a:pPr marL="0" indent="0" algn="ctr">
              <a:buNone/>
            </a:pPr>
            <a:r>
              <a:rPr lang="it-IT" sz="2400" dirty="0">
                <a:solidFill>
                  <a:srgbClr val="002060"/>
                </a:solidFill>
              </a:rPr>
              <a:t>IERI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2060"/>
                </a:solidFill>
              </a:rPr>
              <a:t> Attenzione alle condizioni tra garante e assicurato, il resto standard</a:t>
            </a:r>
          </a:p>
          <a:p>
            <a:pPr marL="0" indent="0" algn="ctr">
              <a:buNone/>
            </a:pPr>
            <a:r>
              <a:rPr lang="it-IT" sz="2400" dirty="0">
                <a:solidFill>
                  <a:srgbClr val="002060"/>
                </a:solidFill>
              </a:rPr>
              <a:t>OGGI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2060"/>
                </a:solidFill>
              </a:rPr>
              <a:t> Particolare attenzione alle condizioni tra garante e contraente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4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E5C0A1-DB0F-7FFB-EF88-9C7C60D4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ED20C1-2F52-342C-8070-4D57EF55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21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4DF7A6F-64B6-48D2-7CA3-94C20B55E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11" y="471696"/>
            <a:ext cx="53649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88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109E66-BBB8-535D-964D-F83D7074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863"/>
          </a:xfrm>
        </p:spPr>
        <p:txBody>
          <a:bodyPr/>
          <a:lstStyle/>
          <a:p>
            <a:r>
              <a:rPr lang="it-IT" dirty="0"/>
              <a:t>      </a:t>
            </a:r>
            <a:r>
              <a:rPr lang="it-IT" dirty="0">
                <a:solidFill>
                  <a:srgbClr val="002060"/>
                </a:solidFill>
              </a:rPr>
              <a:t>L’evoluzione del Ramo Cauzioni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29ECCF-DD89-BC36-C7CD-DAB80CD6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955"/>
            <a:ext cx="10515600" cy="519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002060"/>
                </a:solidFill>
              </a:rPr>
              <a:t>I rischi hanno sempre maggiore durata: gli obblighi da convenzione urbanistica non durano quasi mai meno di 10 anni, gli appalti hanno spesso ritardi di esecuzione, i cantieri non chiudono quasi mai nei termini.</a:t>
            </a:r>
          </a:p>
          <a:p>
            <a:pPr marL="0" indent="0">
              <a:buNone/>
            </a:pPr>
            <a:endParaRPr lang="it-IT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400" b="1" u="sng" dirty="0">
                <a:solidFill>
                  <a:srgbClr val="002060"/>
                </a:solidFill>
              </a:rPr>
              <a:t>Origine dell’esigenza</a:t>
            </a:r>
            <a:r>
              <a:rPr lang="it-IT" sz="2400" dirty="0">
                <a:solidFill>
                  <a:srgbClr val="002060"/>
                </a:solidFill>
              </a:rPr>
              <a:t>: Rischi di sempre maggiore durata / difficoltà delle aziende         ad adempiere alle obbligazioni nei tempi inizialmente pattuiti</a:t>
            </a:r>
          </a:p>
          <a:p>
            <a:pPr marL="0" indent="0">
              <a:buNone/>
            </a:pPr>
            <a:r>
              <a:rPr lang="it-IT" sz="2400" b="1" u="sng" dirty="0" err="1">
                <a:solidFill>
                  <a:srgbClr val="002060"/>
                </a:solidFill>
              </a:rPr>
              <a:t>Comportaemto</a:t>
            </a:r>
            <a:r>
              <a:rPr lang="it-IT" sz="2400" b="1" u="sng" dirty="0">
                <a:solidFill>
                  <a:srgbClr val="002060"/>
                </a:solidFill>
              </a:rPr>
              <a:t> da adottare: </a:t>
            </a:r>
            <a:r>
              <a:rPr lang="it-IT" sz="2400" dirty="0">
                <a:solidFill>
                  <a:srgbClr val="002060"/>
                </a:solidFill>
              </a:rPr>
              <a:t>Creazione di una clausola che preveda la facoltà bilaterale di recesso ( per il contraente e per la società )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2060"/>
                </a:solidFill>
              </a:rPr>
              <a:t>In caso di recesso esercitato dalla società: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2060"/>
                </a:solidFill>
              </a:rPr>
              <a:t> Obbligo per il contraente di sostituire la garanzia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2060"/>
                </a:solidFill>
              </a:rPr>
              <a:t> Obbligo per il contraente di costituire una somma pari al massimale di polizza, a garanzia del regresso, fino alla liberazione della garanzia.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400" dirty="0"/>
          </a:p>
          <a:p>
            <a:pPr marL="0" indent="0">
              <a:buNone/>
            </a:pPr>
            <a:endParaRPr lang="it-IT" sz="2400" b="1" u="sng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038F018-67F7-2D90-DE96-573F3153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27495D-366D-BB86-E611-19242FDA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22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78B7A4B-82B4-F5E2-259C-BF147D67C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09" y="537291"/>
            <a:ext cx="53649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5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F4DFC2-A899-0C5F-A106-E91302779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210"/>
          </a:xfrm>
        </p:spPr>
        <p:txBody>
          <a:bodyPr/>
          <a:lstStyle/>
          <a:p>
            <a:r>
              <a:rPr lang="it-IT" dirty="0"/>
              <a:t>      </a:t>
            </a:r>
            <a:r>
              <a:rPr lang="it-IT" dirty="0">
                <a:solidFill>
                  <a:srgbClr val="002060"/>
                </a:solidFill>
              </a:rPr>
              <a:t>L’evoluzione del Ramo Cauzioni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088601CD-9698-489A-35E6-654E96A4E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07092"/>
              </p:ext>
            </p:extLst>
          </p:nvPr>
        </p:nvGraphicFramePr>
        <p:xfrm>
          <a:off x="838200" y="1371600"/>
          <a:ext cx="10515600" cy="480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1124668-34B0-7294-D8A2-E871003D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2EF1AE-97B6-9030-02F6-DD099D9E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23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B137427-4682-C3A8-C11D-7C0621986D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165" y="500740"/>
            <a:ext cx="53649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96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832E93-4B57-38EC-FF4F-4220B8F4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it-IT" dirty="0"/>
              <a:t>         </a:t>
            </a:r>
            <a:r>
              <a:rPr lang="it-IT" dirty="0">
                <a:solidFill>
                  <a:srgbClr val="002060"/>
                </a:solidFill>
              </a:rPr>
              <a:t>L’evoluzione del Ramo Cauzioni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BC9249A-FE14-0216-9B40-0802BA03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570F712-D077-9E0A-F935-8F61916E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24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5C73008-29FB-F22E-4DD1-C1A20BE2E1AD}"/>
              </a:ext>
            </a:extLst>
          </p:cNvPr>
          <p:cNvSpPr/>
          <p:nvPr/>
        </p:nvSpPr>
        <p:spPr>
          <a:xfrm>
            <a:off x="1427580" y="2481943"/>
            <a:ext cx="4581331" cy="323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u="sng" dirty="0"/>
              <a:t>Sezione A</a:t>
            </a:r>
          </a:p>
          <a:p>
            <a:pPr algn="ctr"/>
            <a:endParaRPr lang="it-IT" sz="2400" b="1" u="sng" dirty="0"/>
          </a:p>
          <a:p>
            <a:pPr algn="ctr"/>
            <a:r>
              <a:rPr lang="it-IT" sz="2400" dirty="0"/>
              <a:t>Che disciplina i rapporti tra la società e li beneficiario, e che rimane fedele agli schemi tipici richiesti dagli enti beneficiari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264A293-E620-1E26-D5C1-CD1B2B9AE867}"/>
              </a:ext>
            </a:extLst>
          </p:cNvPr>
          <p:cNvSpPr/>
          <p:nvPr/>
        </p:nvSpPr>
        <p:spPr>
          <a:xfrm flipH="1">
            <a:off x="6475443" y="2481943"/>
            <a:ext cx="4693295" cy="3237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u="sng" dirty="0"/>
              <a:t>Sezione B</a:t>
            </a:r>
          </a:p>
          <a:p>
            <a:pPr algn="ctr"/>
            <a:endParaRPr lang="it-IT" sz="2400" b="1" u="sng" dirty="0"/>
          </a:p>
          <a:p>
            <a:pPr algn="ctr"/>
            <a:r>
              <a:rPr lang="it-IT" sz="2400" dirty="0"/>
              <a:t>Che disciplina i rapporti tra la società e il contraente, che contempla clausole innovative </a:t>
            </a:r>
          </a:p>
          <a:p>
            <a:pPr algn="ctr"/>
            <a:r>
              <a:rPr lang="it-IT" sz="2400" dirty="0"/>
              <a:t>la cui formulazione risponde a precise esigenze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DFB22DE-1629-4EA1-6515-1C0AB0039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33" y="467313"/>
            <a:ext cx="536494" cy="475529"/>
          </a:xfrm>
          <a:prstGeom prst="rect">
            <a:avLst/>
          </a:prstGeom>
        </p:spPr>
      </p:pic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DF3D5752-AF1B-97C8-517E-F96700B1D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8661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258DDF-BA70-8D57-CAF7-BC9EF8F9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6516"/>
          </a:xfrm>
        </p:spPr>
        <p:txBody>
          <a:bodyPr/>
          <a:lstStyle/>
          <a:p>
            <a:r>
              <a:rPr lang="it-IT" dirty="0"/>
              <a:t>       </a:t>
            </a:r>
            <a:r>
              <a:rPr lang="it-IT" dirty="0">
                <a:solidFill>
                  <a:srgbClr val="002060"/>
                </a:solidFill>
              </a:rPr>
              <a:t>L’evoluzione del Ramo Cauzioni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7F3FB8-32E0-91E0-35A2-F80224166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236"/>
            <a:ext cx="10515600" cy="4882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u="sng" dirty="0">
                <a:solidFill>
                  <a:srgbClr val="002060"/>
                </a:solidFill>
              </a:rPr>
              <a:t>PATTUIZIONI SPECIALI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002060"/>
                </a:solidFill>
              </a:rPr>
              <a:t>Definizione e tempistiche</a:t>
            </a:r>
          </a:p>
          <a:p>
            <a:pPr marL="0" indent="0" algn="ctr">
              <a:buNone/>
            </a:pPr>
            <a:endParaRPr lang="it-IT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</a:rPr>
              <a:t> Genericamente sono documenti che, insieme ai suoi allegati, 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     indicano gli obblighi reciproci del </a:t>
            </a:r>
            <a:r>
              <a:rPr lang="it-IT" dirty="0" err="1">
                <a:solidFill>
                  <a:srgbClr val="002060"/>
                </a:solidFill>
              </a:rPr>
              <a:t>Fidejussore</a:t>
            </a:r>
            <a:r>
              <a:rPr lang="it-IT" dirty="0">
                <a:solidFill>
                  <a:srgbClr val="002060"/>
                </a:solidFill>
              </a:rPr>
              <a:t>, del Contraente            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     e dei Coobbligati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</a:rPr>
              <a:t> Da sottoscrivere - da parte del Contraente o dei </a:t>
            </a:r>
            <a:r>
              <a:rPr lang="it-IT" dirty="0" err="1">
                <a:solidFill>
                  <a:srgbClr val="002060"/>
                </a:solidFill>
              </a:rPr>
              <a:t>Cooobllogati</a:t>
            </a:r>
            <a:r>
              <a:rPr lang="it-IT" dirty="0">
                <a:solidFill>
                  <a:srgbClr val="002060"/>
                </a:solidFill>
              </a:rPr>
              <a:t> – 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     prima o, eventualmente, contestualmente al rilascio della polizza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A2E641-8810-147B-63E7-3D3A3DE7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82F8D85-7B87-92DE-CEA7-47107815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25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C8FFF08-74FA-F164-E69E-DB8F07F9C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38" y="608042"/>
            <a:ext cx="53649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89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BF72E5-92B2-AA74-EAC1-DA911131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671"/>
          </a:xfrm>
        </p:spPr>
        <p:txBody>
          <a:bodyPr/>
          <a:lstStyle/>
          <a:p>
            <a:r>
              <a:rPr lang="it-IT" dirty="0"/>
              <a:t>        </a:t>
            </a:r>
            <a:r>
              <a:rPr lang="it-IT" dirty="0">
                <a:solidFill>
                  <a:srgbClr val="002060"/>
                </a:solidFill>
              </a:rPr>
              <a:t>L’evoluzione del Ramo Cauzioni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C7A8BB-C482-9417-589B-87E330CC2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183"/>
            <a:ext cx="10515600" cy="4792780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i="1" dirty="0">
                <a:solidFill>
                  <a:srgbClr val="002060"/>
                </a:solidFill>
              </a:rPr>
              <a:t>COLLATERALIZZAZIONE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Obbligo di versamento a carico del Contraente in presenza di particolari fattispecie a carico del Contraente / </a:t>
            </a:r>
            <a:r>
              <a:rPr lang="it-IT" sz="2400" b="1" dirty="0" err="1">
                <a:solidFill>
                  <a:srgbClr val="002060"/>
                </a:solidFill>
              </a:rPr>
              <a:t>Coobbliogato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dirty="0">
                <a:solidFill>
                  <a:srgbClr val="002060"/>
                </a:solidFill>
              </a:rPr>
              <a:t>quali ( a titolo esemplificativo ):</a:t>
            </a:r>
          </a:p>
          <a:p>
            <a:pPr marL="0" indent="0">
              <a:buNone/>
            </a:pPr>
            <a:endParaRPr lang="it-IT" sz="2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2060"/>
                </a:solidFill>
              </a:rPr>
              <a:t>Presenza di atti pregiudizievoli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2060"/>
                </a:solidFill>
              </a:rPr>
              <a:t>Modifica compagine societaria / cessione di ramo d’azienda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2060"/>
                </a:solidFill>
              </a:rPr>
              <a:t>Ristrutturazioni debitorie / accordi concordatari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2060"/>
                </a:solidFill>
              </a:rPr>
              <a:t>Escussione su </a:t>
            </a:r>
            <a:r>
              <a:rPr lang="it-IT" sz="2400" dirty="0" err="1">
                <a:solidFill>
                  <a:srgbClr val="002060"/>
                </a:solidFill>
              </a:rPr>
              <a:t>polize</a:t>
            </a:r>
            <a:r>
              <a:rPr lang="it-IT" sz="2400" dirty="0">
                <a:solidFill>
                  <a:srgbClr val="002060"/>
                </a:solidFill>
              </a:rPr>
              <a:t> prestate nell’interesse del </a:t>
            </a:r>
            <a:r>
              <a:rPr lang="it-IT" sz="2400" dirty="0" err="1">
                <a:solidFill>
                  <a:srgbClr val="002060"/>
                </a:solidFill>
              </a:rPr>
              <a:t>Contranete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it-IT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002060"/>
                </a:solidFill>
              </a:rPr>
              <a:t>Le somme versate saranno trattenute dalla Società e </a:t>
            </a:r>
            <a:r>
              <a:rPr lang="it-IT" sz="2400" b="1" dirty="0">
                <a:solidFill>
                  <a:srgbClr val="002060"/>
                </a:solidFill>
              </a:rPr>
              <a:t>utilizzate</a:t>
            </a:r>
            <a:r>
              <a:rPr lang="it-IT" sz="2400" dirty="0">
                <a:solidFill>
                  <a:srgbClr val="002060"/>
                </a:solidFill>
              </a:rPr>
              <a:t> in tutto o in parte </a:t>
            </a:r>
            <a:r>
              <a:rPr lang="it-IT" sz="2400" b="1" dirty="0">
                <a:solidFill>
                  <a:srgbClr val="002060"/>
                </a:solidFill>
              </a:rPr>
              <a:t>per adempiere    alle eventuali obbligazioni derivanti dalla polizza.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BD493B-BBCD-DFD7-0288-D0BEA08E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1F33D1-6A53-A4EB-AF27-E793E472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26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721AAF3-0B00-F3E6-961F-904000300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52" y="581196"/>
            <a:ext cx="53649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3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5BD956-337C-8AEA-01D8-CDE8A265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000"/>
          </a:xfrm>
        </p:spPr>
        <p:txBody>
          <a:bodyPr/>
          <a:lstStyle/>
          <a:p>
            <a:r>
              <a:rPr lang="it-IT" dirty="0"/>
              <a:t>      </a:t>
            </a:r>
            <a:r>
              <a:rPr lang="it-IT" dirty="0">
                <a:solidFill>
                  <a:srgbClr val="002060"/>
                </a:solidFill>
              </a:rPr>
              <a:t>L’evoluzione del Ramo Cauzioni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E6C41C-98AA-3E09-5C97-370E9AA19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350"/>
            <a:ext cx="10515600" cy="4767613"/>
          </a:xfrm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sz="3200" dirty="0">
                <a:solidFill>
                  <a:srgbClr val="002060"/>
                </a:solidFill>
              </a:rPr>
              <a:t>Il rilascio delle polizze è accompagnato dalla sottoscrizione di </a:t>
            </a:r>
          </a:p>
          <a:p>
            <a:pPr marL="0" indent="0">
              <a:buNone/>
            </a:pPr>
            <a:r>
              <a:rPr lang="it-IT" sz="3200" dirty="0">
                <a:solidFill>
                  <a:srgbClr val="002060"/>
                </a:solidFill>
              </a:rPr>
              <a:t> una contrattualistica ‘’ a latere ‘’, predisposta ad hoc:</a:t>
            </a:r>
          </a:p>
          <a:p>
            <a:pPr marL="0" indent="0">
              <a:buNone/>
            </a:pPr>
            <a:endParaRPr lang="it-IT" sz="3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3200" b="1" dirty="0">
                <a:solidFill>
                  <a:srgbClr val="002060"/>
                </a:solidFill>
              </a:rPr>
              <a:t>Pattuizioni speciali</a:t>
            </a:r>
          </a:p>
          <a:p>
            <a:pPr marL="0" indent="0" algn="ctr">
              <a:buNone/>
            </a:pPr>
            <a:r>
              <a:rPr lang="it-IT" sz="3200" b="1" dirty="0">
                <a:solidFill>
                  <a:srgbClr val="002060"/>
                </a:solidFill>
              </a:rPr>
              <a:t>Il </a:t>
            </a:r>
            <a:r>
              <a:rPr lang="it-IT" sz="3200" b="1" dirty="0" err="1">
                <a:solidFill>
                  <a:srgbClr val="002060"/>
                </a:solidFill>
              </a:rPr>
              <a:t>term</a:t>
            </a:r>
            <a:r>
              <a:rPr lang="it-IT" sz="3200" b="1" dirty="0">
                <a:solidFill>
                  <a:srgbClr val="002060"/>
                </a:solidFill>
              </a:rPr>
              <a:t> </a:t>
            </a:r>
            <a:r>
              <a:rPr lang="it-IT" sz="3200" b="1" dirty="0" err="1">
                <a:solidFill>
                  <a:srgbClr val="002060"/>
                </a:solidFill>
              </a:rPr>
              <a:t>sheet</a:t>
            </a:r>
            <a:endParaRPr lang="it-IT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3200" b="1" dirty="0">
                <a:solidFill>
                  <a:srgbClr val="002060"/>
                </a:solidFill>
              </a:rPr>
              <a:t>Accordo quadro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1BBC12-8796-B6BC-8C78-DF382192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0810999-A704-515C-C41E-BEAEAA43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27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F5D19B6-DDFC-3AFF-C938-5472898DA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50" y="506861"/>
            <a:ext cx="53649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88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D40A71-4B9D-153E-70B0-BCA353FE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</a:t>
            </a:r>
            <a:r>
              <a:rPr lang="it-IT" dirty="0">
                <a:solidFill>
                  <a:srgbClr val="002060"/>
                </a:solidFill>
              </a:rPr>
              <a:t>Il Forum Cauzioni e Credito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46E522-84F3-FFAD-8BEB-F77CCFB97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rgbClr val="002060"/>
                </a:solidFill>
              </a:rPr>
              <a:t>Sono circa 30 le compagnie attive nel Ramo Cauzioni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Una quota significativa ( ca. il 50% della raccolta premi totale ) aderiscono</a:t>
            </a:r>
          </a:p>
          <a:p>
            <a:r>
              <a:rPr lang="it-IT" dirty="0">
                <a:solidFill>
                  <a:srgbClr val="002060"/>
                </a:solidFill>
              </a:rPr>
              <a:t>   al Forum Cauzioni e Credito ( ONLUS ) 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Il Forum C.C. è una associazione che ha lo scopo di seguire l’evoluzione della normativa di riferimento, l’andamento del mercato e dello scenario   economico di riferimento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Attraverso il proprio sito web il Forum C.C. mette a disposizione degli operatori del settore, normativa, documentazione, report e statistiche sull’andamento dei rami Cauzioni e Credito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C8DDC7-F4CA-7138-1524-4EB853CB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8ABD78-40B2-87C9-8DF6-07E02249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28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D10FB2E-5819-FD06-F6DD-BB30F7AEC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90141"/>
            <a:ext cx="53649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98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2A62B2-782E-1C1F-1FFE-59B50458E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769"/>
            <a:ext cx="10515600" cy="641554"/>
          </a:xfrm>
        </p:spPr>
        <p:txBody>
          <a:bodyPr>
            <a:normAutofit fontScale="90000"/>
          </a:bodyPr>
          <a:lstStyle/>
          <a:p>
            <a:r>
              <a:rPr lang="it-IT" dirty="0"/>
              <a:t>       </a:t>
            </a:r>
            <a:r>
              <a:rPr lang="it-IT" sz="3600" dirty="0">
                <a:solidFill>
                  <a:srgbClr val="002060"/>
                </a:solidFill>
              </a:rPr>
              <a:t>Compagnie che aderiscono al Forum Cauzioni e Credito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C0B77699-5638-EE5B-23CC-AFF9CA6EA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350970"/>
              </p:ext>
            </p:extLst>
          </p:nvPr>
        </p:nvGraphicFramePr>
        <p:xfrm>
          <a:off x="838199" y="923668"/>
          <a:ext cx="10515600" cy="5468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52082452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719307754"/>
                    </a:ext>
                  </a:extLst>
                </a:gridCol>
              </a:tblGrid>
              <a:tr h="439099">
                <a:tc>
                  <a:txBody>
                    <a:bodyPr/>
                    <a:lstStyle/>
                    <a:p>
                      <a:r>
                        <a:rPr lang="it-IT" dirty="0"/>
                        <a:t>Compagnie di Assicurazione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Compagnie di riassicurazione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329590"/>
                  </a:ext>
                </a:extLst>
              </a:tr>
              <a:tr h="4977633">
                <a:tc>
                  <a:txBody>
                    <a:bodyPr/>
                    <a:lstStyle/>
                    <a:p>
                      <a:r>
                        <a:rPr lang="it-IT" dirty="0"/>
                        <a:t>HDI ITALIA SPA </a:t>
                      </a:r>
                    </a:p>
                    <a:p>
                      <a:r>
                        <a:rPr lang="it-IT" dirty="0"/>
                        <a:t>ASSICURATRICE MILANESE SPA</a:t>
                      </a:r>
                    </a:p>
                    <a:p>
                      <a:r>
                        <a:rPr lang="it-IT" dirty="0"/>
                        <a:t>ALLIANZ VIVA SPA </a:t>
                      </a:r>
                    </a:p>
                    <a:p>
                      <a:r>
                        <a:rPr lang="it-IT" dirty="0"/>
                        <a:t>AXA ASSICURAZIONI SPA</a:t>
                      </a:r>
                    </a:p>
                    <a:p>
                      <a:r>
                        <a:rPr lang="it-IT" dirty="0"/>
                        <a:t>BENE ASSICURAZIONI SPA</a:t>
                      </a:r>
                    </a:p>
                    <a:p>
                      <a:r>
                        <a:rPr lang="it-IT" dirty="0"/>
                        <a:t>CATTOLICA ASSICURAZIONI SOC. COOP.</a:t>
                      </a:r>
                    </a:p>
                    <a:p>
                      <a:r>
                        <a:rPr lang="it-IT" dirty="0"/>
                        <a:t>HDI ASSICURAZIONI SPA</a:t>
                      </a:r>
                    </a:p>
                    <a:p>
                      <a:r>
                        <a:rPr lang="it-IT" dirty="0"/>
                        <a:t>HELVETIA ASS.NI </a:t>
                      </a:r>
                      <a:r>
                        <a:rPr lang="it-IT" dirty="0" err="1"/>
                        <a:t>Rappr</a:t>
                      </a:r>
                      <a:r>
                        <a:rPr lang="it-IT" dirty="0"/>
                        <a:t>. Gen. per l’Italia</a:t>
                      </a:r>
                    </a:p>
                    <a:p>
                      <a:r>
                        <a:rPr lang="it-IT" dirty="0"/>
                        <a:t>ITALIANA ASSICURAZIONI SPA</a:t>
                      </a:r>
                    </a:p>
                    <a:p>
                      <a:r>
                        <a:rPr lang="it-IT" dirty="0"/>
                        <a:t>ITAS MUTUA</a:t>
                      </a:r>
                    </a:p>
                    <a:p>
                      <a:r>
                        <a:rPr lang="it-IT" dirty="0"/>
                        <a:t>LIBERTY MUTUAL Insurance Europe Ltd</a:t>
                      </a:r>
                    </a:p>
                    <a:p>
                      <a:r>
                        <a:rPr lang="it-IT"/>
                        <a:t>SACE BT</a:t>
                      </a:r>
                      <a:endParaRPr lang="it-IT" dirty="0"/>
                    </a:p>
                    <a:p>
                      <a:r>
                        <a:rPr lang="it-IT" dirty="0"/>
                        <a:t>S2C SPA</a:t>
                      </a:r>
                    </a:p>
                    <a:p>
                      <a:r>
                        <a:rPr lang="it-IT" dirty="0"/>
                        <a:t>SARA ASSICURAZIONI SPA</a:t>
                      </a:r>
                    </a:p>
                    <a:p>
                      <a:r>
                        <a:rPr lang="it-IT" dirty="0"/>
                        <a:t>SOCIETA’ REALE MUTUA DI ASSICURAZIONI</a:t>
                      </a:r>
                    </a:p>
                    <a:p>
                      <a:r>
                        <a:rPr lang="it-IT" dirty="0"/>
                        <a:t>TOKYO MARINE HCC</a:t>
                      </a:r>
                    </a:p>
                    <a:p>
                      <a:r>
                        <a:rPr lang="it-IT" dirty="0"/>
                        <a:t>VITTORIA ASSICURAZIONI SPA</a:t>
                      </a:r>
                    </a:p>
                    <a:p>
                      <a:r>
                        <a:rPr lang="it-IT" dirty="0"/>
                        <a:t>ZURICH INSURANCE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CATLIN SWITZERLAND</a:t>
                      </a:r>
                    </a:p>
                    <a:p>
                      <a:r>
                        <a:rPr lang="it-IT" dirty="0"/>
                        <a:t>DEVK RUCKVERSICHERUNGS UND BETEILINGUNGS AG</a:t>
                      </a:r>
                    </a:p>
                    <a:p>
                      <a:r>
                        <a:rPr lang="it-IT" dirty="0"/>
                        <a:t>HANNOVER RE</a:t>
                      </a:r>
                    </a:p>
                    <a:p>
                      <a:r>
                        <a:rPr lang="it-IT" dirty="0"/>
                        <a:t>MUNICH RE </a:t>
                      </a:r>
                      <a:r>
                        <a:rPr lang="it-IT" dirty="0" err="1"/>
                        <a:t>Rappr</a:t>
                      </a:r>
                      <a:r>
                        <a:rPr lang="it-IT" dirty="0"/>
                        <a:t>. Gen. per l’Italia</a:t>
                      </a:r>
                    </a:p>
                    <a:p>
                      <a:r>
                        <a:rPr lang="it-IT" dirty="0"/>
                        <a:t>QATAR REINSURANCE COMPANY Ltd ( </a:t>
                      </a:r>
                      <a:r>
                        <a:rPr lang="it-IT" dirty="0" err="1"/>
                        <a:t>Branch</a:t>
                      </a:r>
                      <a:r>
                        <a:rPr lang="it-IT" dirty="0"/>
                        <a:t> )</a:t>
                      </a:r>
                    </a:p>
                    <a:p>
                      <a:r>
                        <a:rPr lang="it-IT" dirty="0"/>
                        <a:t>R+V ALLGEMEINE VERSICHERUNG AG</a:t>
                      </a:r>
                    </a:p>
                    <a:p>
                      <a:r>
                        <a:rPr lang="it-IT" dirty="0"/>
                        <a:t>SCOR SERVICES SWITZERLAND Ltd</a:t>
                      </a:r>
                    </a:p>
                    <a:p>
                      <a:r>
                        <a:rPr lang="it-IT" dirty="0"/>
                        <a:t>SOMPO INTERNATIONAL HOLDING Ltd</a:t>
                      </a:r>
                    </a:p>
                    <a:p>
                      <a:r>
                        <a:rPr lang="it-IT" dirty="0"/>
                        <a:t>SWISS RE INTERNATIONAL SE </a:t>
                      </a:r>
                      <a:r>
                        <a:rPr lang="it-IT" dirty="0" err="1"/>
                        <a:t>Rappr</a:t>
                      </a:r>
                      <a:r>
                        <a:rPr lang="it-IT" dirty="0"/>
                        <a:t>. per l’Italia</a:t>
                      </a:r>
                    </a:p>
                    <a:p>
                      <a:r>
                        <a:rPr lang="it-IT" dirty="0"/>
                        <a:t>SWISS REINSURANCE CO Ltd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264077"/>
                  </a:ext>
                </a:extLst>
              </a:tr>
            </a:tbl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5C6C3D4-9801-4B16-C0DF-F6C3D38C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A4134D-620D-B35D-E431-47FB1176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29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4C2300A-8B59-8C89-F841-358734CA7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83" y="448138"/>
            <a:ext cx="53649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0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8806" y="238515"/>
            <a:ext cx="10761785" cy="77435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       Peculiarità del Ramo Cauzioni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12783"/>
            <a:ext cx="10515600" cy="504947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rgbClr val="002060"/>
                </a:solidFill>
              </a:rPr>
              <a:t> </a:t>
            </a:r>
            <a:endParaRPr lang="it-IT" sz="13500" dirty="0">
              <a:solidFill>
                <a:srgbClr val="002060"/>
              </a:solidFill>
            </a:endParaRPr>
          </a:p>
          <a:p>
            <a:r>
              <a:rPr lang="it-IT" sz="12800" dirty="0">
                <a:solidFill>
                  <a:srgbClr val="002060"/>
                </a:solidFill>
              </a:rPr>
              <a:t>Ramo di domanda</a:t>
            </a:r>
          </a:p>
          <a:p>
            <a:endParaRPr lang="it-IT" sz="12800" dirty="0">
              <a:solidFill>
                <a:srgbClr val="002060"/>
              </a:solidFill>
            </a:endParaRPr>
          </a:p>
          <a:p>
            <a:r>
              <a:rPr lang="it-IT" sz="12800" dirty="0">
                <a:solidFill>
                  <a:srgbClr val="002060"/>
                </a:solidFill>
              </a:rPr>
              <a:t>Sostanziale per l’economia del Paese</a:t>
            </a:r>
          </a:p>
          <a:p>
            <a:endParaRPr lang="it-IT" sz="12800" dirty="0">
              <a:solidFill>
                <a:srgbClr val="002060"/>
              </a:solidFill>
            </a:endParaRPr>
          </a:p>
          <a:p>
            <a:r>
              <a:rPr lang="it-IT" sz="12800" dirty="0">
                <a:solidFill>
                  <a:srgbClr val="002060"/>
                </a:solidFill>
              </a:rPr>
              <a:t>Non per tutti</a:t>
            </a:r>
          </a:p>
          <a:p>
            <a:endParaRPr lang="it-IT" sz="12800" dirty="0">
              <a:solidFill>
                <a:srgbClr val="002060"/>
              </a:solidFill>
            </a:endParaRPr>
          </a:p>
          <a:p>
            <a:r>
              <a:rPr lang="it-IT" sz="12800" dirty="0">
                <a:solidFill>
                  <a:srgbClr val="002060"/>
                </a:solidFill>
              </a:rPr>
              <a:t>Maggiori costi rispetto ad altri</a:t>
            </a:r>
          </a:p>
          <a:p>
            <a:pPr marL="0" indent="0">
              <a:buNone/>
            </a:pPr>
            <a:endParaRPr lang="it-IT" sz="12800" dirty="0">
              <a:solidFill>
                <a:srgbClr val="002060"/>
              </a:solidFill>
            </a:endParaRPr>
          </a:p>
          <a:p>
            <a:r>
              <a:rPr lang="it-IT" sz="12800" dirty="0">
                <a:solidFill>
                  <a:srgbClr val="002060"/>
                </a:solidFill>
              </a:rPr>
              <a:t>Valutazione doppia: sul rischio, ma soprattutto sul contraente</a:t>
            </a:r>
          </a:p>
          <a:p>
            <a:endParaRPr lang="it-IT" sz="13500" dirty="0"/>
          </a:p>
          <a:p>
            <a:pPr marL="0" indent="0">
              <a:buNone/>
            </a:pPr>
            <a:endParaRPr lang="it-IT" sz="13500" dirty="0"/>
          </a:p>
          <a:p>
            <a:pPr marL="0" indent="0">
              <a:buNone/>
            </a:pPr>
            <a:endParaRPr lang="it-IT" sz="3200" dirty="0"/>
          </a:p>
          <a:p>
            <a:pPr marL="0" indent="0" algn="ctr">
              <a:buNone/>
            </a:pPr>
            <a:r>
              <a:rPr lang="it-IT" sz="3200" dirty="0"/>
              <a:t> </a:t>
            </a:r>
            <a:endParaRPr lang="it-IT" sz="3600" dirty="0">
              <a:solidFill>
                <a:srgbClr val="002060"/>
              </a:solidFill>
            </a:endParaRPr>
          </a:p>
          <a:p>
            <a:pPr marL="514350" indent="-514350">
              <a:buAutoNum type="arabicParenR" startAt="7"/>
            </a:pPr>
            <a:endParaRPr lang="it-IT" sz="32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06641" y="6356350"/>
            <a:ext cx="2791691" cy="365125"/>
          </a:xfrm>
        </p:spPr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3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F806E3B-6F98-CD3B-0219-CAA5F2F5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13" y="399534"/>
            <a:ext cx="48162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82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EFBBC1-786D-63CB-A5DC-71CA0587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3499"/>
          </a:xfrm>
        </p:spPr>
        <p:txBody>
          <a:bodyPr>
            <a:normAutofit fontScale="90000"/>
          </a:bodyPr>
          <a:lstStyle/>
          <a:p>
            <a:r>
              <a:rPr lang="it-IT" dirty="0"/>
              <a:t>       Il sito web del Forum Cauzioni e Credito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0DB1B9E-3953-8411-1B5B-0E5114ACE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827" y="1325461"/>
            <a:ext cx="10990980" cy="5030889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1D4037-46DD-38CE-7708-CB8AD56F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31221B-0CA8-881D-072C-AFA6C839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30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21ECD8E-37B8-C590-A556-B1C9B83C2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39" y="501650"/>
            <a:ext cx="53649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57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119750"/>
            <a:ext cx="9144000" cy="1847418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rgbClr val="3333CC"/>
            </a:solidFill>
          </a:ln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Grazie per l’attenzione</a:t>
            </a:r>
          </a:p>
        </p:txBody>
      </p:sp>
      <p:pic>
        <p:nvPicPr>
          <p:cNvPr id="4" name="Immagine 3" descr="C:\Users\Sonia\Downloads\Documents\CONCORDATO\Gruppo Lavoro SITO\Logo_FCC_Blu_l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4" y="392547"/>
            <a:ext cx="2503862" cy="9651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31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433455" y="6026727"/>
            <a:ext cx="328352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</a:rPr>
              <a:t>Segreteria Forum Cauzioni e Credito</a:t>
            </a:r>
          </a:p>
        </p:txBody>
      </p:sp>
      <p:sp>
        <p:nvSpPr>
          <p:cNvPr id="8" name="Sottotitolo 7">
            <a:extLst>
              <a:ext uri="{FF2B5EF4-FFF2-40B4-BE49-F238E27FC236}">
                <a16:creationId xmlns:a16="http://schemas.microsoft.com/office/drawing/2014/main" id="{098B251C-8E9D-3778-0CDF-5B4BAC48E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9742" y="4892674"/>
            <a:ext cx="8948257" cy="365126"/>
          </a:xfrm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CAUZIONI: DALL’ASSUNZIONE DEL RISCHIO ALLA GESTIONE DEI SINISTRI ( 2022 / 2023 )</a:t>
            </a:r>
            <a:br>
              <a:rPr lang="it-IT" sz="1600" dirty="0">
                <a:solidFill>
                  <a:srgbClr val="002060"/>
                </a:solidFill>
              </a:rPr>
            </a:br>
            <a:r>
              <a:rPr lang="it-IT" sz="16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009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8806" y="238515"/>
            <a:ext cx="10761785" cy="77435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       Peculiarità del Ramo Cauzioni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12783"/>
            <a:ext cx="10515600" cy="5049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it-IT" sz="3200" dirty="0"/>
              <a:t> </a:t>
            </a:r>
            <a:r>
              <a:rPr lang="it-IT" sz="3200" dirty="0">
                <a:solidFill>
                  <a:srgbClr val="002060"/>
                </a:solidFill>
              </a:rPr>
              <a:t>8 compagnie che rappresentano il 62,% della raccolta premi   </a:t>
            </a:r>
          </a:p>
          <a:p>
            <a:pPr marL="0" indent="0">
              <a:buNone/>
            </a:pPr>
            <a:r>
              <a:rPr lang="it-IT" sz="3200" dirty="0">
                <a:solidFill>
                  <a:srgbClr val="002060"/>
                </a:solidFill>
              </a:rPr>
              <a:t> del FCC ed il 28,5% del mercato:</a:t>
            </a:r>
          </a:p>
          <a:p>
            <a:pPr marL="0" indent="0">
              <a:buNone/>
            </a:pPr>
            <a:endParaRPr lang="it-IT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200" dirty="0">
                <a:solidFill>
                  <a:srgbClr val="002060"/>
                </a:solidFill>
              </a:rPr>
              <a:t> </a:t>
            </a:r>
            <a:r>
              <a:rPr lang="it-IT" sz="3200" u="sng" dirty="0">
                <a:solidFill>
                  <a:srgbClr val="002060"/>
                </a:solidFill>
              </a:rPr>
              <a:t>Dati x Mio</a:t>
            </a:r>
          </a:p>
          <a:p>
            <a:pPr marL="0" indent="0">
              <a:buNone/>
            </a:pPr>
            <a:r>
              <a:rPr lang="it-IT" sz="3200" u="sng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rgbClr val="00206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Totale esposizione in corso alla data del 31/12/2021              € 19.900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</a:rPr>
              <a:t> Totale esposizione delle garanzie rilasciate nel corso del 2021 € 7.700</a:t>
            </a:r>
          </a:p>
          <a:p>
            <a:pPr marL="0" indent="0">
              <a:buNone/>
            </a:pPr>
            <a:endParaRPr lang="it-IT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3200" dirty="0"/>
          </a:p>
          <a:p>
            <a:pPr marL="0" indent="0" algn="ctr">
              <a:buNone/>
            </a:pPr>
            <a:endParaRPr lang="it-IT" sz="3600" dirty="0">
              <a:solidFill>
                <a:srgbClr val="002060"/>
              </a:solidFill>
            </a:endParaRPr>
          </a:p>
          <a:p>
            <a:pPr marL="514350" indent="-514350">
              <a:buAutoNum type="arabicParenR" startAt="7"/>
            </a:pPr>
            <a:endParaRPr lang="it-IT" sz="32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06641" y="6356350"/>
            <a:ext cx="2791691" cy="365125"/>
          </a:xfrm>
        </p:spPr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4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71C5905-8742-5CC1-7EAD-EB22766E8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14" y="387928"/>
            <a:ext cx="48162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4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91E5FB43-6BBC-9D60-BD0D-040312D69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684934"/>
              </p:ext>
            </p:extLst>
          </p:nvPr>
        </p:nvGraphicFramePr>
        <p:xfrm>
          <a:off x="111967" y="162025"/>
          <a:ext cx="11610563" cy="669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ottotitolo 2">
            <a:extLst>
              <a:ext uri="{FF2B5EF4-FFF2-40B4-BE49-F238E27FC236}">
                <a16:creationId xmlns:a16="http://schemas.microsoft.com/office/drawing/2014/main" id="{5FE3D592-F0A5-FF22-7988-01BA52CB6A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980000" y="216000"/>
            <a:ext cx="9978452" cy="480131"/>
          </a:xfrm>
        </p:spPr>
        <p:txBody>
          <a:bodyPr/>
          <a:lstStyle/>
          <a:p>
            <a:r>
              <a:rPr lang="it-IT" dirty="0"/>
              <a:t>Premi contabilizzati ( 2018 - 2022 )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0A88188-4B6A-9F93-FAE4-5B7BA55A3395}"/>
              </a:ext>
            </a:extLst>
          </p:cNvPr>
          <p:cNvSpPr txBox="1"/>
          <p:nvPr/>
        </p:nvSpPr>
        <p:spPr>
          <a:xfrm>
            <a:off x="8701469" y="162025"/>
            <a:ext cx="302106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it-IT" dirty="0">
                <a:highlight>
                  <a:srgbClr val="FFFF00"/>
                </a:highlight>
              </a:rPr>
              <a:t>YEAR: 2023, 2024, 2025 CRESCITA MODERATA +2/5%</a:t>
            </a:r>
          </a:p>
        </p:txBody>
      </p:sp>
    </p:spTree>
    <p:extLst>
      <p:ext uri="{BB962C8B-B14F-4D97-AF65-F5344CB8AC3E}">
        <p14:creationId xmlns:p14="http://schemas.microsoft.com/office/powerpoint/2010/main" val="153586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8806" y="238515"/>
            <a:ext cx="10761785" cy="77435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        Raccolta: segmentazione per tipologia di rischio ( 2022 )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8805" y="1012870"/>
            <a:ext cx="10761785" cy="52493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pPr marL="0" indent="0" algn="ctr">
              <a:buNone/>
            </a:pPr>
            <a:r>
              <a:rPr lang="it-IT" sz="3200" dirty="0"/>
              <a:t> </a:t>
            </a:r>
            <a:endParaRPr lang="it-IT" sz="3600" dirty="0">
              <a:solidFill>
                <a:srgbClr val="002060"/>
              </a:solidFill>
            </a:endParaRPr>
          </a:p>
          <a:p>
            <a:pPr marL="514350" indent="-514350">
              <a:buAutoNum type="arabicParenR" startAt="7"/>
            </a:pPr>
            <a:endParaRPr lang="it-IT" sz="32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06641" y="6356350"/>
            <a:ext cx="2791691" cy="365125"/>
          </a:xfrm>
        </p:spPr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6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4E218DF-27D0-8C1C-799D-C6703CC23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6" y="1012871"/>
            <a:ext cx="10583594" cy="536589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28B61A4-3665-A597-3374-AA22D10DB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36" y="357127"/>
            <a:ext cx="48162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7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60BC2356-CEA4-7122-4280-960DE7557F0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69305163"/>
              </p:ext>
            </p:extLst>
          </p:nvPr>
        </p:nvGraphicFramePr>
        <p:xfrm>
          <a:off x="317241" y="802434"/>
          <a:ext cx="11644605" cy="583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ottotitolo 2">
            <a:extLst>
              <a:ext uri="{FF2B5EF4-FFF2-40B4-BE49-F238E27FC236}">
                <a16:creationId xmlns:a16="http://schemas.microsoft.com/office/drawing/2014/main" id="{518E8D50-4F6C-58F4-F49A-F904B95106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55780" y="215900"/>
            <a:ext cx="11436221" cy="48101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An  </a:t>
            </a:r>
            <a:r>
              <a:rPr lang="it-IT" dirty="0">
                <a:solidFill>
                  <a:srgbClr val="002060"/>
                </a:solidFill>
              </a:rPr>
              <a:t>Andamento delle principali tipologie di rischio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378AC0E-3AAE-1880-1B15-4EA985277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71" y="221384"/>
            <a:ext cx="48162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3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8806" y="238515"/>
            <a:ext cx="10761785" cy="77435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 Ramo Cauzioni: competitor non assicurativi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9837" y="1296955"/>
            <a:ext cx="11084767" cy="496530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it-IT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it-IT" sz="2400">
                <a:solidFill>
                  <a:srgbClr val="002060"/>
                </a:solidFill>
              </a:rPr>
              <a:t>                                   </a:t>
            </a:r>
            <a:r>
              <a:rPr lang="it-IT">
                <a:solidFill>
                  <a:srgbClr val="002060"/>
                </a:solidFill>
              </a:rPr>
              <a:t>                           </a:t>
            </a:r>
            <a:r>
              <a:rPr lang="it-IT" b="1" dirty="0">
                <a:solidFill>
                  <a:srgbClr val="002060"/>
                </a:solidFill>
              </a:rPr>
              <a:t>Fidejussioni bancarie</a:t>
            </a:r>
          </a:p>
          <a:p>
            <a:pPr marL="0" indent="0" algn="just">
              <a:buNone/>
            </a:pPr>
            <a:endParaRPr lang="it-IT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it-IT" b="1" dirty="0">
                <a:solidFill>
                  <a:srgbClr val="002060"/>
                </a:solidFill>
              </a:rPr>
              <a:t>                  </a:t>
            </a:r>
            <a:r>
              <a:rPr lang="it-IT" b="1" u="sng" dirty="0">
                <a:solidFill>
                  <a:srgbClr val="002060"/>
                </a:solidFill>
              </a:rPr>
              <a:t>Domanda</a:t>
            </a:r>
            <a:r>
              <a:rPr lang="it-IT" b="1" dirty="0">
                <a:solidFill>
                  <a:srgbClr val="002060"/>
                </a:solidFill>
              </a:rPr>
              <a:t>                                                                      </a:t>
            </a:r>
            <a:r>
              <a:rPr lang="it-IT" b="1" u="sng" dirty="0">
                <a:solidFill>
                  <a:srgbClr val="002060"/>
                </a:solidFill>
              </a:rPr>
              <a:t>Offerta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sz="2400" b="1" dirty="0">
                <a:solidFill>
                  <a:srgbClr val="002060"/>
                </a:solidFill>
              </a:rPr>
              <a:t>Prodotto poco attrattivo per il cliente                                   Scarso interesse banche vs fidejussioni</a:t>
            </a:r>
          </a:p>
          <a:p>
            <a:pPr marL="0" indent="0" algn="just">
              <a:buNone/>
            </a:pP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100" dirty="0">
                <a:solidFill>
                  <a:srgbClr val="002060"/>
                </a:solidFill>
              </a:rPr>
              <a:t>Maggiore costo: commissione + interesse sul capitale                   Prodotti non remunerativi ( commissione &lt; 1% )</a:t>
            </a:r>
          </a:p>
          <a:p>
            <a:pPr marL="0" indent="0" algn="just">
              <a:buNone/>
            </a:pPr>
            <a:r>
              <a:rPr lang="it-IT" sz="2100" dirty="0">
                <a:solidFill>
                  <a:srgbClr val="002060"/>
                </a:solidFill>
              </a:rPr>
              <a:t> Congelamento beni per 100-120% dell’importo                              Accantonamenti di capitale molto rilevanti</a:t>
            </a:r>
          </a:p>
          <a:p>
            <a:pPr marL="0" indent="0" algn="just">
              <a:buNone/>
            </a:pPr>
            <a:r>
              <a:rPr lang="it-IT" sz="2100" dirty="0">
                <a:solidFill>
                  <a:srgbClr val="002060"/>
                </a:solidFill>
              </a:rPr>
              <a:t> Segnalazione Centrale Rischi, con conseguente riduzione             Criteri di valutazione rischio più stringenti</a:t>
            </a:r>
          </a:p>
          <a:p>
            <a:pPr marL="0" indent="0" algn="just">
              <a:buNone/>
            </a:pPr>
            <a:r>
              <a:rPr lang="it-IT" sz="2100" dirty="0">
                <a:solidFill>
                  <a:srgbClr val="002060"/>
                </a:solidFill>
              </a:rPr>
              <a:t> di accesso al credito                                                                              Doppia esposizione nel caso di credito di cassa</a:t>
            </a:r>
          </a:p>
          <a:p>
            <a:pPr marL="0" indent="0" algn="just">
              <a:buNone/>
            </a:pPr>
            <a:endParaRPr lang="it-IT" sz="21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it-IT" sz="2100" b="1" dirty="0">
                <a:solidFill>
                  <a:srgbClr val="002060"/>
                </a:solidFill>
              </a:rPr>
              <a:t>Prodotto poco ricercato / poco conveniente                                    Prodotto opportunistico</a:t>
            </a:r>
          </a:p>
          <a:p>
            <a:pPr marL="0" indent="0" algn="just">
              <a:buNone/>
            </a:pPr>
            <a:r>
              <a:rPr lang="it-IT" sz="2100" dirty="0">
                <a:solidFill>
                  <a:srgbClr val="002060"/>
                </a:solidFill>
              </a:rPr>
              <a:t>                                                                                                                  Su richiesta a tutela dei grandi clienti</a:t>
            </a:r>
          </a:p>
          <a:p>
            <a:pPr marL="0" indent="0" algn="just">
              <a:buNone/>
            </a:pPr>
            <a:r>
              <a:rPr lang="it-IT" sz="2100" dirty="0">
                <a:solidFill>
                  <a:srgbClr val="002060"/>
                </a:solidFill>
              </a:rPr>
              <a:t>                                                                                                                  Su rischi non coperti da </a:t>
            </a:r>
            <a:r>
              <a:rPr lang="it-IT" sz="2100" dirty="0" err="1">
                <a:solidFill>
                  <a:srgbClr val="002060"/>
                </a:solidFill>
              </a:rPr>
              <a:t>ass,ni</a:t>
            </a:r>
            <a:r>
              <a:rPr lang="it-IT" sz="2100" dirty="0">
                <a:solidFill>
                  <a:srgbClr val="002060"/>
                </a:solidFill>
              </a:rPr>
              <a:t> ( es. Ferrovie )</a:t>
            </a:r>
          </a:p>
          <a:p>
            <a:pPr marL="0" indent="0" algn="just">
              <a:buNone/>
            </a:pPr>
            <a:r>
              <a:rPr lang="it-IT" sz="2100" dirty="0">
                <a:solidFill>
                  <a:srgbClr val="002060"/>
                </a:solidFill>
              </a:rPr>
              <a:t>                                                </a:t>
            </a:r>
            <a:endParaRPr lang="it-IT" sz="21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06641" y="6356350"/>
            <a:ext cx="2791691" cy="365125"/>
          </a:xfrm>
        </p:spPr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8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4" y="357127"/>
            <a:ext cx="478486" cy="4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0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7B8EFB-29E7-9BB1-39BA-904FAC66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241"/>
          </a:xfrm>
        </p:spPr>
        <p:txBody>
          <a:bodyPr>
            <a:normAutofit fontScale="90000"/>
          </a:bodyPr>
          <a:lstStyle/>
          <a:p>
            <a:r>
              <a:rPr lang="it-IT" dirty="0"/>
              <a:t>      </a:t>
            </a:r>
            <a:r>
              <a:rPr lang="it-IT" dirty="0">
                <a:solidFill>
                  <a:srgbClr val="002060"/>
                </a:solidFill>
              </a:rPr>
              <a:t>Raccolta premi dei primi 10 Gruppi Assicurativi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729FA353-90D0-16BA-C5B3-BFA07F2CB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144693"/>
              </p:ext>
            </p:extLst>
          </p:nvPr>
        </p:nvGraphicFramePr>
        <p:xfrm>
          <a:off x="838201" y="1343609"/>
          <a:ext cx="10515601" cy="502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387">
                  <a:extLst>
                    <a:ext uri="{9D8B030D-6E8A-4147-A177-3AD203B41FA5}">
                      <a16:colId xmlns:a16="http://schemas.microsoft.com/office/drawing/2014/main" val="10927808"/>
                    </a:ext>
                  </a:extLst>
                </a:gridCol>
                <a:gridCol w="1703943">
                  <a:extLst>
                    <a:ext uri="{9D8B030D-6E8A-4147-A177-3AD203B41FA5}">
                      <a16:colId xmlns:a16="http://schemas.microsoft.com/office/drawing/2014/main" val="3741706817"/>
                    </a:ext>
                  </a:extLst>
                </a:gridCol>
                <a:gridCol w="1770171">
                  <a:extLst>
                    <a:ext uri="{9D8B030D-6E8A-4147-A177-3AD203B41FA5}">
                      <a16:colId xmlns:a16="http://schemas.microsoft.com/office/drawing/2014/main" val="3979072309"/>
                    </a:ext>
                  </a:extLst>
                </a:gridCol>
                <a:gridCol w="1776464">
                  <a:extLst>
                    <a:ext uri="{9D8B030D-6E8A-4147-A177-3AD203B41FA5}">
                      <a16:colId xmlns:a16="http://schemas.microsoft.com/office/drawing/2014/main" val="1533592821"/>
                    </a:ext>
                  </a:extLst>
                </a:gridCol>
                <a:gridCol w="1773318">
                  <a:extLst>
                    <a:ext uri="{9D8B030D-6E8A-4147-A177-3AD203B41FA5}">
                      <a16:colId xmlns:a16="http://schemas.microsoft.com/office/drawing/2014/main" val="762698201"/>
                    </a:ext>
                  </a:extLst>
                </a:gridCol>
                <a:gridCol w="1773318">
                  <a:extLst>
                    <a:ext uri="{9D8B030D-6E8A-4147-A177-3AD203B41FA5}">
                      <a16:colId xmlns:a16="http://schemas.microsoft.com/office/drawing/2014/main" val="1251613484"/>
                    </a:ext>
                  </a:extLst>
                </a:gridCol>
              </a:tblGrid>
              <a:tr h="39825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Gruppo </a:t>
                      </a:r>
                      <a:r>
                        <a:rPr lang="it-IT" dirty="0" err="1"/>
                        <a:t>Ass.vo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Premi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Variazione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Gruppo </a:t>
                      </a:r>
                      <a:r>
                        <a:rPr lang="it-IT" dirty="0" err="1"/>
                        <a:t>Ass.vo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Premi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Variazione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343287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/>
                        <a:t>Generali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Generali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397283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 err="1"/>
                        <a:t>Revo</a:t>
                      </a:r>
                      <a:r>
                        <a:rPr lang="it-IT" dirty="0"/>
                        <a:t> ( ex Elba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+ 22,7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Elba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849837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/>
                        <a:t>Unipol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Reale Mutua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752123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 err="1"/>
                        <a:t>Coface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Unipol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+ 17,2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467412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/>
                        <a:t>Reale Mutua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Coface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+ 17,1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592551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/>
                        <a:t>Atradius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Atradius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+ 21,2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560618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 err="1"/>
                        <a:t>Sace</a:t>
                      </a:r>
                      <a:r>
                        <a:rPr lang="it-IT" dirty="0"/>
                        <a:t> 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+ 14,7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Sace</a:t>
                      </a:r>
                      <a:r>
                        <a:rPr lang="it-IT" dirty="0"/>
                        <a:t> 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+ 12,7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29377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/>
                        <a:t>S2C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+ 29,7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406308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 err="1"/>
                        <a:t>Axa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+ 16,7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Axa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+ 11,3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894519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r>
                        <a:rPr lang="it-IT" dirty="0"/>
                        <a:t>HDI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- 2,7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HDI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+ 23,7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703989"/>
                  </a:ext>
                </a:extLst>
              </a:tr>
              <a:tr h="631992">
                <a:tc>
                  <a:txBody>
                    <a:bodyPr/>
                    <a:lstStyle/>
                    <a:p>
                      <a:r>
                        <a:rPr lang="it-IT" dirty="0"/>
                        <a:t>Incidenza sul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75,6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Incidenza sul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77,0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002135"/>
                  </a:ext>
                </a:extLst>
              </a:tr>
            </a:tbl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00996F-901F-9E19-E039-8A4E4B3B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Segreteria Forum Cauzioni e Credito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0B4127-8BB9-8FD6-F63D-B9BEE1C6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8430-5ACA-4CDA-8A0B-7C35DCCBBE63}" type="slidenum">
              <a:rPr lang="it-IT" smtClean="0"/>
              <a:t>9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9063955-9600-68DF-F46E-4FB3648BE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87" y="457131"/>
            <a:ext cx="478486" cy="4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10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2191</Words>
  <Application>Microsoft Office PowerPoint</Application>
  <PresentationFormat>Widescreen</PresentationFormat>
  <Paragraphs>518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Wingdings</vt:lpstr>
      <vt:lpstr>Tema di Office</vt:lpstr>
      <vt:lpstr>CAUZIONI: DALL’ASSUNZIONE DEL RISCHIO ALLA GESTIONE DEI SINISTRI 2022/2023 </vt:lpstr>
      <vt:lpstr>        Lunedì 29 maggio 2023</vt:lpstr>
      <vt:lpstr>       Peculiarità del Ramo Cauzioni</vt:lpstr>
      <vt:lpstr>       Peculiarità del Ramo Cauzioni</vt:lpstr>
      <vt:lpstr>Presentazione standard di PowerPoint</vt:lpstr>
      <vt:lpstr>        Raccolta: segmentazione per tipologia di rischio ( 2022 )</vt:lpstr>
      <vt:lpstr>Presentazione standard di PowerPoint</vt:lpstr>
      <vt:lpstr> Ramo Cauzioni: competitor non assicurativi</vt:lpstr>
      <vt:lpstr>      Raccolta premi dei primi 10 Gruppi Assicurativi</vt:lpstr>
      <vt:lpstr>      Raccolta premi dei primi 10 Gruppi Assicurativi</vt:lpstr>
      <vt:lpstr>       Raccolta premi dei primi 10 Gruppi Assicurativi</vt:lpstr>
      <vt:lpstr> DINAMICHE COMPETITIVE: struttura del mercato</vt:lpstr>
      <vt:lpstr> S  Strategie dei player del settore</vt:lpstr>
      <vt:lpstr>         A Analisi redditività         Fonte: elaborazioni MBS su dati ANIA e ISTAT </vt:lpstr>
      <vt:lpstr>        Redditività negli anni per tipologia di player  Raccolta</vt:lpstr>
      <vt:lpstr>       1 – Key success focus elementi distintivi</vt:lpstr>
      <vt:lpstr>       2 - Key success focus elementi distintivi</vt:lpstr>
      <vt:lpstr>        3 – Key success focus elementi distintivi</vt:lpstr>
      <vt:lpstr>         L’evoluzione del Ramo Cauzioni</vt:lpstr>
      <vt:lpstr>      L’evoluzione del Ramo Cauzioni</vt:lpstr>
      <vt:lpstr>      L’evoluzione del Ramo Cauzioni</vt:lpstr>
      <vt:lpstr>      L’evoluzione del Ramo Cauzioni</vt:lpstr>
      <vt:lpstr>      L’evoluzione del Ramo Cauzioni</vt:lpstr>
      <vt:lpstr>         L’evoluzione del Ramo Cauzioni</vt:lpstr>
      <vt:lpstr>       L’evoluzione del Ramo Cauzioni</vt:lpstr>
      <vt:lpstr>        L’evoluzione del Ramo Cauzioni</vt:lpstr>
      <vt:lpstr>      L’evoluzione del Ramo Cauzioni</vt:lpstr>
      <vt:lpstr>     Il Forum Cauzioni e Credito</vt:lpstr>
      <vt:lpstr>       Compagnie che aderiscono al Forum Cauzioni e Credito</vt:lpstr>
      <vt:lpstr>       Il sito web del Forum Cauzioni e Credito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Sonia Marzattinocci</dc:creator>
  <cp:lastModifiedBy>Stefano Ciurli</cp:lastModifiedBy>
  <cp:revision>150</cp:revision>
  <cp:lastPrinted>2022-06-21T17:28:04Z</cp:lastPrinted>
  <dcterms:created xsi:type="dcterms:W3CDTF">2016-11-06T17:32:49Z</dcterms:created>
  <dcterms:modified xsi:type="dcterms:W3CDTF">2023-06-12T14:05:04Z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f26ff2-23c4-4f48-bd1a-7194590f2f67_Enabled">
    <vt:lpwstr>true</vt:lpwstr>
  </property>
  <property fmtid="{D5CDD505-2E9C-101B-9397-08002B2CF9AE}" pid="3" name="MSIP_Label_83f26ff2-23c4-4f48-bd1a-7194590f2f67_SetDate">
    <vt:lpwstr>2022-06-17T14:03:37Z</vt:lpwstr>
  </property>
  <property fmtid="{D5CDD505-2E9C-101B-9397-08002B2CF9AE}" pid="4" name="MSIP_Label_83f26ff2-23c4-4f48-bd1a-7194590f2f67_Method">
    <vt:lpwstr>Standard</vt:lpwstr>
  </property>
  <property fmtid="{D5CDD505-2E9C-101B-9397-08002B2CF9AE}" pid="5" name="MSIP_Label_83f26ff2-23c4-4f48-bd1a-7194590f2f67_Name">
    <vt:lpwstr>83f26ff2-23c4-4f48-bd1a-7194590f2f67</vt:lpwstr>
  </property>
  <property fmtid="{D5CDD505-2E9C-101B-9397-08002B2CF9AE}" pid="6" name="MSIP_Label_83f26ff2-23c4-4f48-bd1a-7194590f2f67_SiteId">
    <vt:lpwstr>75584e34-72c0-4772-b459-a9fe78fec27c</vt:lpwstr>
  </property>
  <property fmtid="{D5CDD505-2E9C-101B-9397-08002B2CF9AE}" pid="7" name="MSIP_Label_83f26ff2-23c4-4f48-bd1a-7194590f2f67_ActionId">
    <vt:lpwstr>b22be861-b930-49e9-9ef0-af39734f6741</vt:lpwstr>
  </property>
  <property fmtid="{D5CDD505-2E9C-101B-9397-08002B2CF9AE}" pid="8" name="MSIP_Label_83f26ff2-23c4-4f48-bd1a-7194590f2f67_ContentBits">
    <vt:lpwstr>0</vt:lpwstr>
  </property>
</Properties>
</file>